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324" r:id="rId5"/>
    <p:sldId id="326" r:id="rId6"/>
    <p:sldId id="327" r:id="rId7"/>
    <p:sldId id="328" r:id="rId8"/>
    <p:sldId id="330" r:id="rId9"/>
    <p:sldId id="331" r:id="rId10"/>
    <p:sldId id="332" r:id="rId11"/>
    <p:sldId id="333" r:id="rId12"/>
    <p:sldId id="334" r:id="rId13"/>
    <p:sldId id="335" r:id="rId14"/>
    <p:sldId id="336" r:id="rId15"/>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1932"/>
    <a:srgbClr val="FEC652"/>
    <a:srgbClr val="808000"/>
    <a:srgbClr val="A38641"/>
    <a:srgbClr val="D59251"/>
    <a:srgbClr val="D89B53"/>
    <a:srgbClr val="912328"/>
    <a:srgbClr val="9A3324"/>
    <a:srgbClr val="EED484"/>
    <a:srgbClr val="585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52280" autoAdjust="0"/>
  </p:normalViewPr>
  <p:slideViewPr>
    <p:cSldViewPr snapToGrid="0" showGuides="1">
      <p:cViewPr varScale="1">
        <p:scale>
          <a:sx n="50" d="100"/>
          <a:sy n="50" d="100"/>
        </p:scale>
        <p:origin x="1843"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62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B598E-CE98-3C88-FAFD-173723F55B92}"/>
              </a:ext>
            </a:extLst>
          </p:cNvPr>
          <p:cNvSpPr>
            <a:spLocks noGrp="1"/>
          </p:cNvSpPr>
          <p:nvPr>
            <p:ph type="hdr" sz="quarter"/>
          </p:nvPr>
        </p:nvSpPr>
        <p:spPr>
          <a:xfrm>
            <a:off x="0" y="1"/>
            <a:ext cx="4160520" cy="367031"/>
          </a:xfrm>
          <a:prstGeom prst="rect">
            <a:avLst/>
          </a:prstGeom>
        </p:spPr>
        <p:txBody>
          <a:bodyPr vert="horz" lIns="96664" tIns="48332" rIns="96664" bIns="48332" rtlCol="0"/>
          <a:lstStyle>
            <a:lvl1pPr algn="l">
              <a:defRPr sz="1300"/>
            </a:lvl1pPr>
          </a:lstStyle>
          <a:p>
            <a:endParaRPr lang="en-US"/>
          </a:p>
        </p:txBody>
      </p:sp>
      <p:sp>
        <p:nvSpPr>
          <p:cNvPr id="3" name="Date Placeholder 2">
            <a:extLst>
              <a:ext uri="{FF2B5EF4-FFF2-40B4-BE49-F238E27FC236}">
                <a16:creationId xmlns:a16="http://schemas.microsoft.com/office/drawing/2014/main" id="{E367D8B9-B12C-3E66-D504-69458AF8D144}"/>
              </a:ext>
            </a:extLst>
          </p:cNvPr>
          <p:cNvSpPr>
            <a:spLocks noGrp="1"/>
          </p:cNvSpPr>
          <p:nvPr>
            <p:ph type="dt" sz="quarter" idx="1"/>
          </p:nvPr>
        </p:nvSpPr>
        <p:spPr>
          <a:xfrm>
            <a:off x="5438459" y="1"/>
            <a:ext cx="4160520" cy="367031"/>
          </a:xfrm>
          <a:prstGeom prst="rect">
            <a:avLst/>
          </a:prstGeom>
        </p:spPr>
        <p:txBody>
          <a:bodyPr vert="horz" lIns="96664" tIns="48332" rIns="96664" bIns="48332" rtlCol="0"/>
          <a:lstStyle>
            <a:lvl1pPr algn="r">
              <a:defRPr sz="1300"/>
            </a:lvl1pPr>
          </a:lstStyle>
          <a:p>
            <a:fld id="{411F979D-4B9D-40DE-AB6F-FD763410BB60}" type="datetimeFigureOut">
              <a:rPr lang="en-US" smtClean="0"/>
              <a:t>3/10/2025</a:t>
            </a:fld>
            <a:endParaRPr lang="en-US"/>
          </a:p>
        </p:txBody>
      </p:sp>
      <p:sp>
        <p:nvSpPr>
          <p:cNvPr id="4" name="Footer Placeholder 3">
            <a:extLst>
              <a:ext uri="{FF2B5EF4-FFF2-40B4-BE49-F238E27FC236}">
                <a16:creationId xmlns:a16="http://schemas.microsoft.com/office/drawing/2014/main" id="{55640A03-D73E-2BCE-2D37-0545C68AF1F3}"/>
              </a:ext>
            </a:extLst>
          </p:cNvPr>
          <p:cNvSpPr>
            <a:spLocks noGrp="1"/>
          </p:cNvSpPr>
          <p:nvPr>
            <p:ph type="ftr" sz="quarter" idx="2"/>
          </p:nvPr>
        </p:nvSpPr>
        <p:spPr>
          <a:xfrm>
            <a:off x="0" y="6948171"/>
            <a:ext cx="4160520" cy="367030"/>
          </a:xfrm>
          <a:prstGeom prst="rect">
            <a:avLst/>
          </a:prstGeom>
        </p:spPr>
        <p:txBody>
          <a:bodyPr vert="horz" lIns="96664" tIns="48332" rIns="96664" bIns="48332"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5F57F345-85EA-4C2F-F185-A6F0BCB4FF32}"/>
              </a:ext>
            </a:extLst>
          </p:cNvPr>
          <p:cNvSpPr>
            <a:spLocks noGrp="1"/>
          </p:cNvSpPr>
          <p:nvPr>
            <p:ph type="sldNum" sz="quarter" idx="3"/>
          </p:nvPr>
        </p:nvSpPr>
        <p:spPr>
          <a:xfrm>
            <a:off x="5438459" y="6948171"/>
            <a:ext cx="4160520" cy="367030"/>
          </a:xfrm>
          <a:prstGeom prst="rect">
            <a:avLst/>
          </a:prstGeom>
        </p:spPr>
        <p:txBody>
          <a:bodyPr vert="horz" lIns="96664" tIns="48332" rIns="96664" bIns="48332" rtlCol="0" anchor="b"/>
          <a:lstStyle>
            <a:lvl1pPr algn="r">
              <a:defRPr sz="1300"/>
            </a:lvl1pPr>
          </a:lstStyle>
          <a:p>
            <a:fld id="{D8541963-9953-4D0C-89FB-E1268C0C2C06}" type="slidenum">
              <a:rPr lang="en-US" smtClean="0"/>
              <a:t>‹#›</a:t>
            </a:fld>
            <a:endParaRPr lang="en-US"/>
          </a:p>
        </p:txBody>
      </p:sp>
    </p:spTree>
    <p:extLst>
      <p:ext uri="{BB962C8B-B14F-4D97-AF65-F5344CB8AC3E}">
        <p14:creationId xmlns:p14="http://schemas.microsoft.com/office/powerpoint/2010/main" val="320844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59805" cy="367346"/>
          </a:xfrm>
          <a:prstGeom prst="rect">
            <a:avLst/>
          </a:prstGeom>
        </p:spPr>
        <p:txBody>
          <a:bodyPr vert="horz" lIns="95509" tIns="47755" rIns="95509" bIns="47755" rtlCol="0"/>
          <a:lstStyle>
            <a:lvl1pPr algn="l">
              <a:defRPr sz="1300"/>
            </a:lvl1pPr>
          </a:lstStyle>
          <a:p>
            <a:endParaRPr lang="en-US"/>
          </a:p>
        </p:txBody>
      </p:sp>
      <p:sp>
        <p:nvSpPr>
          <p:cNvPr id="3" name="Date Placeholder 2"/>
          <p:cNvSpPr>
            <a:spLocks noGrp="1"/>
          </p:cNvSpPr>
          <p:nvPr>
            <p:ph type="dt" idx="1"/>
          </p:nvPr>
        </p:nvSpPr>
        <p:spPr>
          <a:xfrm>
            <a:off x="5438096" y="0"/>
            <a:ext cx="4161454" cy="367346"/>
          </a:xfrm>
          <a:prstGeom prst="rect">
            <a:avLst/>
          </a:prstGeom>
        </p:spPr>
        <p:txBody>
          <a:bodyPr vert="horz" lIns="95509" tIns="47755" rIns="95509" bIns="47755" rtlCol="0"/>
          <a:lstStyle>
            <a:lvl1pPr algn="r">
              <a:defRPr sz="1300"/>
            </a:lvl1pPr>
          </a:lstStyle>
          <a:p>
            <a:fld id="{B0F04E5D-3784-461D-9C07-7DA102F227F9}" type="datetimeFigureOut">
              <a:rPr lang="en-US" smtClean="0"/>
              <a:t>3/10/2025</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5509" tIns="47755" rIns="95509" bIns="47755" rtlCol="0" anchor="ctr"/>
          <a:lstStyle/>
          <a:p>
            <a:endParaRPr lang="en-US"/>
          </a:p>
        </p:txBody>
      </p:sp>
      <p:sp>
        <p:nvSpPr>
          <p:cNvPr id="5" name="Notes Placeholder 4"/>
          <p:cNvSpPr>
            <a:spLocks noGrp="1"/>
          </p:cNvSpPr>
          <p:nvPr>
            <p:ph type="body" sz="quarter" idx="3"/>
          </p:nvPr>
        </p:nvSpPr>
        <p:spPr>
          <a:xfrm>
            <a:off x="959955" y="3519845"/>
            <a:ext cx="7681290" cy="2880329"/>
          </a:xfrm>
          <a:prstGeom prst="rect">
            <a:avLst/>
          </a:prstGeom>
        </p:spPr>
        <p:txBody>
          <a:bodyPr vert="horz" lIns="95509" tIns="47755" rIns="95509" bIns="477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947854"/>
            <a:ext cx="4159805" cy="367346"/>
          </a:xfrm>
          <a:prstGeom prst="rect">
            <a:avLst/>
          </a:prstGeom>
        </p:spPr>
        <p:txBody>
          <a:bodyPr vert="horz" lIns="95509" tIns="47755" rIns="95509" bIns="47755" rtlCol="0" anchor="b"/>
          <a:lstStyle>
            <a:lvl1pPr algn="l">
              <a:defRPr sz="1300"/>
            </a:lvl1pPr>
          </a:lstStyle>
          <a:p>
            <a:endParaRPr lang="en-US"/>
          </a:p>
        </p:txBody>
      </p:sp>
      <p:sp>
        <p:nvSpPr>
          <p:cNvPr id="7" name="Slide Number Placeholder 6"/>
          <p:cNvSpPr>
            <a:spLocks noGrp="1"/>
          </p:cNvSpPr>
          <p:nvPr>
            <p:ph type="sldNum" sz="quarter" idx="5"/>
          </p:nvPr>
        </p:nvSpPr>
        <p:spPr>
          <a:xfrm>
            <a:off x="5438096" y="6947854"/>
            <a:ext cx="4161454" cy="367346"/>
          </a:xfrm>
          <a:prstGeom prst="rect">
            <a:avLst/>
          </a:prstGeom>
        </p:spPr>
        <p:txBody>
          <a:bodyPr vert="horz" lIns="95509" tIns="47755" rIns="95509" bIns="47755" rtlCol="0" anchor="b"/>
          <a:lstStyle>
            <a:lvl1pPr algn="r">
              <a:defRPr sz="1300"/>
            </a:lvl1pPr>
          </a:lstStyle>
          <a:p>
            <a:fld id="{D8920FAE-7F19-48AB-A97B-07F2C9F17A03}" type="slidenum">
              <a:rPr lang="en-US" smtClean="0"/>
              <a:t>‹#›</a:t>
            </a:fld>
            <a:endParaRPr lang="en-US"/>
          </a:p>
        </p:txBody>
      </p:sp>
    </p:spTree>
    <p:extLst>
      <p:ext uri="{BB962C8B-B14F-4D97-AF65-F5344CB8AC3E}">
        <p14:creationId xmlns:p14="http://schemas.microsoft.com/office/powerpoint/2010/main" val="319142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breaking soil sampling into two lessons, the first one will focus on the basic process of collecting a soil sample that is representative of a field or a portion of a field and the second one will be focused on using fertilizer recommendation guidelines to develop a fertilizer application plan.  </a:t>
            </a:r>
          </a:p>
        </p:txBody>
      </p:sp>
      <p:sp>
        <p:nvSpPr>
          <p:cNvPr id="4" name="Slide Number Placeholder 3"/>
          <p:cNvSpPr>
            <a:spLocks noGrp="1"/>
          </p:cNvSpPr>
          <p:nvPr>
            <p:ph type="sldNum" sz="quarter" idx="5"/>
          </p:nvPr>
        </p:nvSpPr>
        <p:spPr/>
        <p:txBody>
          <a:bodyPr/>
          <a:lstStyle/>
          <a:p>
            <a:fld id="{D8920FAE-7F19-48AB-A97B-07F2C9F17A03}" type="slidenum">
              <a:rPr lang="en-US" smtClean="0"/>
              <a:t>1</a:t>
            </a:fld>
            <a:endParaRPr lang="en-US"/>
          </a:p>
        </p:txBody>
      </p:sp>
    </p:spTree>
    <p:extLst>
      <p:ext uri="{BB962C8B-B14F-4D97-AF65-F5344CB8AC3E}">
        <p14:creationId xmlns:p14="http://schemas.microsoft.com/office/powerpoint/2010/main" val="420915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on this slide is a typical soil analysis report.  This is what you would get back from the lab (Midwest Laboratories in this case). While the exact formatting and terminology can vary slightly by lab, most reports will be very similar.</a:t>
            </a:r>
          </a:p>
          <a:p>
            <a:endParaRPr lang="en-US" dirty="0"/>
          </a:p>
          <a:p>
            <a:r>
              <a:rPr lang="en-US" b="1" dirty="0"/>
              <a:t>Lab Number </a:t>
            </a:r>
            <a:r>
              <a:rPr lang="en-US" dirty="0"/>
              <a:t>is a unique code or ID that the laboratory assigns internally to track the sample once they receive it.  This number really does not mean anything to us but if we have a question or need a sample to be re-run, this is the number that we would reference. </a:t>
            </a:r>
          </a:p>
          <a:p>
            <a:endParaRPr lang="en-US" dirty="0"/>
          </a:p>
          <a:p>
            <a:r>
              <a:rPr lang="en-US" b="1" dirty="0"/>
              <a:t>Sample Identification </a:t>
            </a:r>
            <a:r>
              <a:rPr lang="en-US" dirty="0"/>
              <a:t>is the label or name that was written on the soil sample bag before sending it to the lab. Sample Identification helps us keep track of where in the field the sample came from, whether it’s a specific field, a grid location, or a zone.   </a:t>
            </a:r>
          </a:p>
          <a:p>
            <a:endParaRPr lang="en-US" dirty="0"/>
          </a:p>
          <a:p>
            <a:r>
              <a:rPr lang="en-US" dirty="0"/>
              <a:t>The type of soil test results that we get back from a lab are going to be depended on the package that we purchase.  For additional analysis, you simply pay more.  pH, organic matter, cation exchange capacity, phosphorus and potassium are the four results that we focus on mostly for ag applications.  There are certainly other soil sample results that would be valuable for farmers depending on the situation.   </a:t>
            </a:r>
          </a:p>
          <a:p>
            <a:endParaRPr lang="en-US" dirty="0"/>
          </a:p>
          <a:p>
            <a:r>
              <a:rPr lang="en-US" dirty="0"/>
              <a:t>In the next lesson, we will talk about how to use these results to determine how much fertilizer to apply to a field. </a:t>
            </a:r>
          </a:p>
        </p:txBody>
      </p:sp>
      <p:sp>
        <p:nvSpPr>
          <p:cNvPr id="4" name="Slide Number Placeholder 3"/>
          <p:cNvSpPr>
            <a:spLocks noGrp="1"/>
          </p:cNvSpPr>
          <p:nvPr>
            <p:ph type="sldNum" sz="quarter" idx="5"/>
          </p:nvPr>
        </p:nvSpPr>
        <p:spPr/>
        <p:txBody>
          <a:bodyPr/>
          <a:lstStyle/>
          <a:p>
            <a:fld id="{D8920FAE-7F19-48AB-A97B-07F2C9F17A03}" type="slidenum">
              <a:rPr lang="en-US" smtClean="0"/>
              <a:t>11</a:t>
            </a:fld>
            <a:endParaRPr lang="en-US"/>
          </a:p>
        </p:txBody>
      </p:sp>
    </p:spTree>
    <p:extLst>
      <p:ext uri="{BB962C8B-B14F-4D97-AF65-F5344CB8AC3E}">
        <p14:creationId xmlns:p14="http://schemas.microsoft.com/office/powerpoint/2010/main" val="209878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a:t>
            </a:r>
          </a:p>
          <a:p>
            <a:r>
              <a:rPr lang="en-US" dirty="0"/>
              <a:t>Q: why would farmers want to soil sample their fields? </a:t>
            </a:r>
          </a:p>
          <a:p>
            <a:r>
              <a:rPr lang="en-US" dirty="0"/>
              <a:t>A: Possible answers </a:t>
            </a:r>
          </a:p>
          <a:p>
            <a:r>
              <a:rPr lang="en-US" b="1" dirty="0"/>
              <a:t>Nutrient Management</a:t>
            </a:r>
            <a:r>
              <a:rPr lang="en-US" dirty="0"/>
              <a:t> – To determine nutrient levels (N, P, K, etc.) and apply fertilizers efficiently.</a:t>
            </a:r>
          </a:p>
          <a:p>
            <a:r>
              <a:rPr lang="en-US" b="1" dirty="0"/>
              <a:t>pH Balance</a:t>
            </a:r>
            <a:r>
              <a:rPr lang="en-US" dirty="0"/>
              <a:t> – To check soil acidity or alkalinity and apply lime or sulfur as needed.</a:t>
            </a:r>
          </a:p>
          <a:p>
            <a:r>
              <a:rPr lang="en-US" b="1" dirty="0"/>
              <a:t>Crop Yield Optimization</a:t>
            </a:r>
            <a:r>
              <a:rPr lang="en-US" dirty="0"/>
              <a:t> – To ensure crops have the right nutrients to maximize production.</a:t>
            </a:r>
          </a:p>
          <a:p>
            <a:r>
              <a:rPr lang="en-US" b="1" dirty="0"/>
              <a:t>Fertilizer Cost Savings</a:t>
            </a:r>
            <a:r>
              <a:rPr lang="en-US" dirty="0"/>
              <a:t> – To avoid over-applying fertilizers and wasting money on unnecessary inputs.</a:t>
            </a:r>
          </a:p>
          <a:p>
            <a:r>
              <a:rPr lang="en-US" b="1" dirty="0"/>
              <a:t>Environmental Protection</a:t>
            </a:r>
            <a:r>
              <a:rPr lang="en-US" dirty="0"/>
              <a:t> – To prevent nutrient runoff that can pollute waterways.</a:t>
            </a:r>
          </a:p>
          <a:p>
            <a:r>
              <a:rPr lang="en-US" b="1" dirty="0"/>
              <a:t>Precision Agriculture</a:t>
            </a:r>
            <a:r>
              <a:rPr lang="en-US" dirty="0"/>
              <a:t> – To use variable-rate technology (VRT) for site-specific fertilizer applications.</a:t>
            </a:r>
          </a:p>
          <a:p>
            <a:r>
              <a:rPr lang="en-US" b="1" dirty="0"/>
              <a:t>Soil Health Monitoring</a:t>
            </a:r>
            <a:r>
              <a:rPr lang="en-US" dirty="0"/>
              <a:t> – To track organic matter, microbial activity, and soil structure over time.</a:t>
            </a:r>
          </a:p>
          <a:p>
            <a:r>
              <a:rPr lang="en-US" b="1" dirty="0"/>
              <a:t>Irrigation Planning</a:t>
            </a:r>
            <a:r>
              <a:rPr lang="en-US" dirty="0"/>
              <a:t> – To assess water-holding capacity and drainage issues.</a:t>
            </a:r>
          </a:p>
          <a:p>
            <a:r>
              <a:rPr lang="en-US" b="1" dirty="0"/>
              <a:t>Crop Rotation Planning</a:t>
            </a:r>
            <a:r>
              <a:rPr lang="en-US" dirty="0"/>
              <a:t> – To determine nutrient depletion from previous crops and adjust rotations accordingly.</a:t>
            </a:r>
          </a:p>
          <a:p>
            <a:r>
              <a:rPr lang="en-US" b="1" dirty="0"/>
              <a:t>Land Value Assessment</a:t>
            </a:r>
            <a:r>
              <a:rPr lang="en-US" dirty="0"/>
              <a:t> – To evaluate soil fertility for land purchases or rental agreements.</a:t>
            </a:r>
          </a:p>
          <a:p>
            <a:r>
              <a:rPr lang="en-US" b="1" dirty="0"/>
              <a:t>Research &amp; Field Trials</a:t>
            </a:r>
            <a:r>
              <a:rPr lang="en-US" dirty="0"/>
              <a:t> – To compare different management practices in test plots.</a:t>
            </a:r>
          </a:p>
          <a:p>
            <a:r>
              <a:rPr lang="en-US" b="1" dirty="0"/>
              <a:t>Improved Seed Selection</a:t>
            </a:r>
            <a:r>
              <a:rPr lang="en-US" dirty="0"/>
              <a:t> – To match soil conditions with the best crop varieties for the field.</a:t>
            </a:r>
          </a:p>
        </p:txBody>
      </p:sp>
      <p:sp>
        <p:nvSpPr>
          <p:cNvPr id="4" name="Slide Number Placeholder 3"/>
          <p:cNvSpPr>
            <a:spLocks noGrp="1"/>
          </p:cNvSpPr>
          <p:nvPr>
            <p:ph type="sldNum" sz="quarter" idx="5"/>
          </p:nvPr>
        </p:nvSpPr>
        <p:spPr/>
        <p:txBody>
          <a:bodyPr/>
          <a:lstStyle/>
          <a:p>
            <a:fld id="{D8920FAE-7F19-48AB-A97B-07F2C9F17A03}" type="slidenum">
              <a:rPr lang="en-US" smtClean="0"/>
              <a:t>2</a:t>
            </a:fld>
            <a:endParaRPr lang="en-US"/>
          </a:p>
        </p:txBody>
      </p:sp>
    </p:spTree>
    <p:extLst>
      <p:ext uri="{BB962C8B-B14F-4D97-AF65-F5344CB8AC3E}">
        <p14:creationId xmlns:p14="http://schemas.microsoft.com/office/powerpoint/2010/main" val="231394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soil sampling equipment that we use is generally specific to your region and your types of soils.  There are two kinds of soil sampling devices that are the most common.  The first one is a soil probe, which is a steel tube with a large open slot in it. As you pull the probe out of the ground, you simply use the open slot in the probe to remove the soil samples.  This is the primary types of soil sample that is used here in the US where we have generally softer soils.  When we get into soils that are harder, then an auger bit is also used.  Is some parts of the US, you will see this as a primary practice.  These can be put in by hand or they can be battery or gas powered.  There are also non-hand operated options where automatic soil sample probes are mounted onto some kind of ATV or other vehicle.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for how far the probe goes into the ground, in a tilled field, the general recommendations are a 6 in depth soil sample for P, K, Zinc, as well as organic matter and </a:t>
            </a:r>
            <a:r>
              <a:rPr lang="en-US" dirty="0" err="1"/>
              <a:t>pH.</a:t>
            </a:r>
            <a:r>
              <a:rPr lang="en-US" dirty="0"/>
              <a:t>  However, in a no till field, it is recommended that the soil sample only include the top 2-3 inches of soil.  It is also important that residue is not included.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transfer the samples to the lab for analysis you are generally going to use a soil sampling bag like the ones shown here.  These are generally standardized across the US in terms of size, we are usually dealing with a fairly small sample.  </a:t>
            </a:r>
            <a:r>
              <a:rPr lang="en-US" dirty="0" err="1"/>
              <a:t>Whats</a:t>
            </a:r>
            <a:r>
              <a:rPr lang="en-US" dirty="0"/>
              <a:t> important in this process is the sample bag that we are sending to the lab to analyze MUST be labeled appropriately with the sample ID number that matches up with the GPS locations of where that sample was collected from.  If you just randomly label the bags and don’t have that correlated back to the map that was used to generate the soil sampling points then you have no way to correlate those back together and to make a soil sampling map.  It is critical to the process that the sample bags are labeled properly. </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3</a:t>
            </a:fld>
            <a:endParaRPr lang="en-US"/>
          </a:p>
        </p:txBody>
      </p:sp>
    </p:spTree>
    <p:extLst>
      <p:ext uri="{BB962C8B-B14F-4D97-AF65-F5344CB8AC3E}">
        <p14:creationId xmlns:p14="http://schemas.microsoft.com/office/powerpoint/2010/main" val="100984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walk through three different methods that are used to take soil samples. The first method is called random.  This random method is where we simply just zig zag a pattern across a field and take individual soil cores and we mix them together to create one sample that represents 10-15 acres of the field.  This is still one of the most widely used methods for soil sampling because it is low cost. The fact that it is a random sample without </a:t>
            </a:r>
            <a:r>
              <a:rPr lang="en-US" dirty="0" err="1"/>
              <a:t>gps</a:t>
            </a:r>
            <a:r>
              <a:rPr lang="en-US" dirty="0"/>
              <a:t> specific information means that it is not well suited for variable rate application and generally it really does not give us a measure of variability of soil fertility in a field.  It will give us an average for a field or large chunk of a field.  </a:t>
            </a:r>
          </a:p>
        </p:txBody>
      </p:sp>
      <p:sp>
        <p:nvSpPr>
          <p:cNvPr id="4" name="Slide Number Placeholder 3"/>
          <p:cNvSpPr>
            <a:spLocks noGrp="1"/>
          </p:cNvSpPr>
          <p:nvPr>
            <p:ph type="sldNum" sz="quarter" idx="5"/>
          </p:nvPr>
        </p:nvSpPr>
        <p:spPr/>
        <p:txBody>
          <a:bodyPr/>
          <a:lstStyle/>
          <a:p>
            <a:fld id="{D8920FAE-7F19-48AB-A97B-07F2C9F17A03}" type="slidenum">
              <a:rPr lang="en-US" smtClean="0"/>
              <a:t>4</a:t>
            </a:fld>
            <a:endParaRPr lang="en-US"/>
          </a:p>
        </p:txBody>
      </p:sp>
    </p:spTree>
    <p:extLst>
      <p:ext uri="{BB962C8B-B14F-4D97-AF65-F5344CB8AC3E}">
        <p14:creationId xmlns:p14="http://schemas.microsoft.com/office/powerpoint/2010/main" val="392430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 graphic example of how a random sampling method might look in a field.  Each of the yellow dots represents a spot where a single soil sample was taken. All of the individual samples within one of the red ovals will then be mixed together to make a single sample that will be sent to the lab.  This entire field will only have three samples when we are done.  This is an inexpensive way to approach soil sampling but it does not give us a lot of information on the variability across a field. </a:t>
            </a:r>
          </a:p>
        </p:txBody>
      </p:sp>
      <p:sp>
        <p:nvSpPr>
          <p:cNvPr id="4" name="Slide Number Placeholder 3"/>
          <p:cNvSpPr>
            <a:spLocks noGrp="1"/>
          </p:cNvSpPr>
          <p:nvPr>
            <p:ph type="sldNum" sz="quarter" idx="5"/>
          </p:nvPr>
        </p:nvSpPr>
        <p:spPr/>
        <p:txBody>
          <a:bodyPr/>
          <a:lstStyle/>
          <a:p>
            <a:fld id="{D8920FAE-7F19-48AB-A97B-07F2C9F17A03}" type="slidenum">
              <a:rPr lang="en-US" smtClean="0"/>
              <a:t>5</a:t>
            </a:fld>
            <a:endParaRPr lang="en-US"/>
          </a:p>
        </p:txBody>
      </p:sp>
    </p:spTree>
    <p:extLst>
      <p:ext uri="{BB962C8B-B14F-4D97-AF65-F5344CB8AC3E}">
        <p14:creationId xmlns:p14="http://schemas.microsoft.com/office/powerpoint/2010/main" val="679928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method of soil sampling is called zone.  The zone method is going to take soil cores that represent smaller areas across the field than in random sampling. The main difference between zone and random sampling is that with zone sampling, the area that we are sampling is based on some prior information rather that being random. That could be based on prior soil sample analysis or it could be based on a yield map (soil sample high yielding areas of the field separately from low yielding parts of the field).  Another example could be using a terrain map or a soil types map.  The main advantage of this method is that it does provide an assessment of variability that is better than random.  This method would allow is to create a variable rate map. The primary disadvantage is that this method requires other data to be available in order to define where the zones are.  Depending on what part of the world we are in, this can be easier than others.  There are some parts of the country where ground is really flat so it would be difficult to use slope to drive soil sampling.  </a:t>
            </a:r>
          </a:p>
        </p:txBody>
      </p:sp>
      <p:sp>
        <p:nvSpPr>
          <p:cNvPr id="4" name="Slide Number Placeholder 3"/>
          <p:cNvSpPr>
            <a:spLocks noGrp="1"/>
          </p:cNvSpPr>
          <p:nvPr>
            <p:ph type="sldNum" sz="quarter" idx="5"/>
          </p:nvPr>
        </p:nvSpPr>
        <p:spPr/>
        <p:txBody>
          <a:bodyPr/>
          <a:lstStyle/>
          <a:p>
            <a:fld id="{D8920FAE-7F19-48AB-A97B-07F2C9F17A03}" type="slidenum">
              <a:rPr lang="en-US" smtClean="0"/>
              <a:t>6</a:t>
            </a:fld>
            <a:endParaRPr lang="en-US"/>
          </a:p>
        </p:txBody>
      </p:sp>
    </p:spTree>
    <p:extLst>
      <p:ext uri="{BB962C8B-B14F-4D97-AF65-F5344CB8AC3E}">
        <p14:creationId xmlns:p14="http://schemas.microsoft.com/office/powerpoint/2010/main" val="2080801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1255E-CDEC-D6EF-D70E-4ED17B5E5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689D7-8B8A-B723-35F9-F2EC9E2EC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C9B2A-9ACA-5092-A5F2-32B8E98CF97A}"/>
              </a:ext>
            </a:extLst>
          </p:cNvPr>
          <p:cNvSpPr>
            <a:spLocks noGrp="1"/>
          </p:cNvSpPr>
          <p:nvPr>
            <p:ph type="body" idx="1"/>
          </p:nvPr>
        </p:nvSpPr>
        <p:spPr/>
        <p:txBody>
          <a:bodyPr/>
          <a:lstStyle/>
          <a:p>
            <a:r>
              <a:rPr lang="en-US" dirty="0"/>
              <a:t>This is an example of what zone sampling might look like.  The Image of the left shows zone definition based on field elevation and the one on the right is based on soil type.  The list of what can be used for soil sampling base maps is almost infinite.  It really comes down to what are the local determinants of yield and what data or information is available to you. </a:t>
            </a:r>
          </a:p>
        </p:txBody>
      </p:sp>
      <p:sp>
        <p:nvSpPr>
          <p:cNvPr id="4" name="Slide Number Placeholder 3">
            <a:extLst>
              <a:ext uri="{FF2B5EF4-FFF2-40B4-BE49-F238E27FC236}">
                <a16:creationId xmlns:a16="http://schemas.microsoft.com/office/drawing/2014/main" id="{5B4D438F-F2D0-06D0-949C-B0D99BA1F531}"/>
              </a:ext>
            </a:extLst>
          </p:cNvPr>
          <p:cNvSpPr>
            <a:spLocks noGrp="1"/>
          </p:cNvSpPr>
          <p:nvPr>
            <p:ph type="sldNum" sz="quarter" idx="5"/>
          </p:nvPr>
        </p:nvSpPr>
        <p:spPr/>
        <p:txBody>
          <a:bodyPr/>
          <a:lstStyle/>
          <a:p>
            <a:fld id="{D8920FAE-7F19-48AB-A97B-07F2C9F17A03}" type="slidenum">
              <a:rPr lang="en-US" smtClean="0"/>
              <a:t>7</a:t>
            </a:fld>
            <a:endParaRPr lang="en-US"/>
          </a:p>
        </p:txBody>
      </p:sp>
    </p:spTree>
    <p:extLst>
      <p:ext uri="{BB962C8B-B14F-4D97-AF65-F5344CB8AC3E}">
        <p14:creationId xmlns:p14="http://schemas.microsoft.com/office/powerpoint/2010/main" val="21779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3 is what we call grid sampling.  </a:t>
            </a:r>
          </a:p>
          <a:p>
            <a:endParaRPr lang="en-US" dirty="0"/>
          </a:p>
          <a:p>
            <a:r>
              <a:rPr lang="en-US" dirty="0"/>
              <a:t>Grid sampling became really popular in the early days of precision ag back in the 1990’s and continues to be popular with producers today.  When we do a grid sampling method, we will divide the field into equal sized gridded areas.  </a:t>
            </a:r>
          </a:p>
          <a:p>
            <a:endParaRPr lang="en-US" dirty="0"/>
          </a:p>
          <a:p>
            <a:r>
              <a:rPr lang="en-US" dirty="0"/>
              <a:t>There are differences in the grid sizes that are used depending on your region globally but here in the US, we generally use a 2.5 acre grid.  There is science out there that suggests that this is not tight enough in terms of a grid spacing but ultimately this comes down to a cost trade off.  The smaller we make the grids the more expensive it will be to soil sample the field. </a:t>
            </a:r>
          </a:p>
          <a:p>
            <a:endParaRPr lang="en-US" dirty="0"/>
          </a:p>
          <a:p>
            <a:r>
              <a:rPr lang="en-US" dirty="0"/>
              <a:t>Generally, when you are in a single grid area, it is recommended to take 10 physical samples from around the center of the grid and mix them together to make a single sample.  This technique provides a good assessment of variability across a field and it definitely supports a variable rate application.  One of the business drivers of this is with a grid sampling method, you do not have to have any prior information or data on a field to complete grid sampling.  As long as there is a field boundary, you can auto general grid points to fit that boundary.  The disadvantages of this solution are that it is expensive.  It is expensive both in the terms of the cost of sampling and the time that is required and in the cost to analyze the physical samples that are generated. </a:t>
            </a:r>
          </a:p>
        </p:txBody>
      </p:sp>
      <p:sp>
        <p:nvSpPr>
          <p:cNvPr id="4" name="Slide Number Placeholder 3"/>
          <p:cNvSpPr>
            <a:spLocks noGrp="1"/>
          </p:cNvSpPr>
          <p:nvPr>
            <p:ph type="sldNum" sz="quarter" idx="5"/>
          </p:nvPr>
        </p:nvSpPr>
        <p:spPr/>
        <p:txBody>
          <a:bodyPr/>
          <a:lstStyle/>
          <a:p>
            <a:fld id="{D8920FAE-7F19-48AB-A97B-07F2C9F17A03}" type="slidenum">
              <a:rPr lang="en-US" smtClean="0"/>
              <a:t>8</a:t>
            </a:fld>
            <a:endParaRPr lang="en-US"/>
          </a:p>
        </p:txBody>
      </p:sp>
    </p:spTree>
    <p:extLst>
      <p:ext uri="{BB962C8B-B14F-4D97-AF65-F5344CB8AC3E}">
        <p14:creationId xmlns:p14="http://schemas.microsoft.com/office/powerpoint/2010/main" val="2575132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1EF9-CBA8-EA0A-8B83-8EBEAD834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5433A-20FE-0D14-A138-7AFF99739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B6D83-DDE3-0CFA-6F0C-AE1A633F938E}"/>
              </a:ext>
            </a:extLst>
          </p:cNvPr>
          <p:cNvSpPr>
            <a:spLocks noGrp="1"/>
          </p:cNvSpPr>
          <p:nvPr>
            <p:ph type="body" idx="1"/>
          </p:nvPr>
        </p:nvSpPr>
        <p:spPr/>
        <p:txBody>
          <a:bodyPr/>
          <a:lstStyle/>
          <a:p>
            <a:r>
              <a:rPr lang="en-US" dirty="0"/>
              <a:t>This is what a grid sampling map might look like.  The grid itself is auto generated by some kind of software package based on the grid size that we choose.  In this case, we have a 2.5 acre grid show.  Each of these individual black squares are 2.5 acres.  We can select if we want the point to be in the center of the grid or if we want to offset it. </a:t>
            </a:r>
          </a:p>
          <a:p>
            <a:endParaRPr lang="en-US" dirty="0"/>
          </a:p>
          <a:p>
            <a:r>
              <a:rPr lang="en-US" dirty="0"/>
              <a:t>If we zoom in to one of the grids, we can see how we would actually physically sample within each grid area.  What we do not want to do is just go to one point and put a probe in the ground one time and take one sample core.  We want to take multiple samples so we can help to reduce our potential bias on a singe individual soil core.  The generally best practice for this is when you get to the center point in a grid (probably using some sort of GPS device) your are going to walk 10-15 feet away from the center and then just start walking in a circle around the center taking individual samples.  All of the cores that you extract from a grid area will be mixed together to make a single sample. each sample that is sent in to the lab represents only 2.5 acres of the field. </a:t>
            </a:r>
          </a:p>
        </p:txBody>
      </p:sp>
      <p:sp>
        <p:nvSpPr>
          <p:cNvPr id="4" name="Slide Number Placeholder 3">
            <a:extLst>
              <a:ext uri="{FF2B5EF4-FFF2-40B4-BE49-F238E27FC236}">
                <a16:creationId xmlns:a16="http://schemas.microsoft.com/office/drawing/2014/main" id="{EA55B884-4BB3-B657-BDE5-97B311E3069A}"/>
              </a:ext>
            </a:extLst>
          </p:cNvPr>
          <p:cNvSpPr>
            <a:spLocks noGrp="1"/>
          </p:cNvSpPr>
          <p:nvPr>
            <p:ph type="sldNum" sz="quarter" idx="5"/>
          </p:nvPr>
        </p:nvSpPr>
        <p:spPr/>
        <p:txBody>
          <a:bodyPr/>
          <a:lstStyle/>
          <a:p>
            <a:fld id="{D8920FAE-7F19-48AB-A97B-07F2C9F17A03}" type="slidenum">
              <a:rPr lang="en-US" smtClean="0"/>
              <a:t>9</a:t>
            </a:fld>
            <a:endParaRPr lang="en-US"/>
          </a:p>
        </p:txBody>
      </p:sp>
    </p:spTree>
    <p:extLst>
      <p:ext uri="{BB962C8B-B14F-4D97-AF65-F5344CB8AC3E}">
        <p14:creationId xmlns:p14="http://schemas.microsoft.com/office/powerpoint/2010/main" val="4119368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pic>
        <p:nvPicPr>
          <p:cNvPr id="7" name="Picture 6">
            <a:extLst>
              <a:ext uri="{FF2B5EF4-FFF2-40B4-BE49-F238E27FC236}">
                <a16:creationId xmlns:a16="http://schemas.microsoft.com/office/drawing/2014/main" id="{ECF54B98-73C0-439A-A258-0B446B28760E}"/>
              </a:ext>
            </a:extLst>
          </p:cNvPr>
          <p:cNvPicPr>
            <a:picLocks noChangeAspect="1"/>
          </p:cNvPicPr>
          <p:nvPr userDrawn="1"/>
        </p:nvPicPr>
        <p:blipFill>
          <a:blip r:embed="rId3"/>
          <a:stretch>
            <a:fillRect/>
          </a:stretch>
        </p:blipFill>
        <p:spPr>
          <a:xfrm>
            <a:off x="853827" y="2116880"/>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5676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2-Column – 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10" name="Picture 9" descr="Logo&#10;&#10;Description automatically generated with medium confidence">
            <a:extLst>
              <a:ext uri="{FF2B5EF4-FFF2-40B4-BE49-F238E27FC236}">
                <a16:creationId xmlns:a16="http://schemas.microsoft.com/office/drawing/2014/main" id="{09046159-4321-C48E-EA2D-433F21BB494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1" name="TextBox 10">
            <a:extLst>
              <a:ext uri="{FF2B5EF4-FFF2-40B4-BE49-F238E27FC236}">
                <a16:creationId xmlns:a16="http://schemas.microsoft.com/office/drawing/2014/main" id="{D2056068-873C-03B8-9A8D-2E39F52D4760}"/>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703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6" name="TextBox 5">
            <a:extLst>
              <a:ext uri="{FF2B5EF4-FFF2-40B4-BE49-F238E27FC236}">
                <a16:creationId xmlns:a16="http://schemas.microsoft.com/office/drawing/2014/main" id="{059DA79E-8087-4D00-A602-FA12AE5983D6}"/>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258532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2-Column – NON-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99CA8D0F-389F-C0E3-30B6-E4B481DD3F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0" name="TextBox 9">
            <a:extLst>
              <a:ext uri="{FF2B5EF4-FFF2-40B4-BE49-F238E27FC236}">
                <a16:creationId xmlns:a16="http://schemas.microsoft.com/office/drawing/2014/main" id="{84419990-95B3-6734-3EE2-F0D1D48C561E}"/>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404355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477649" y="2545081"/>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304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938547"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364021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5238749" y="1"/>
            <a:ext cx="6953248" cy="4371974"/>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12" name="Picture 11" descr="A black and white sign with white text&#10;&#10;Description automatically generated">
            <a:extLst>
              <a:ext uri="{FF2B5EF4-FFF2-40B4-BE49-F238E27FC236}">
                <a16:creationId xmlns:a16="http://schemas.microsoft.com/office/drawing/2014/main" id="{69E192ED-5B41-6A84-4E2E-5237E0E7BD6C}"/>
              </a:ext>
            </a:extLst>
          </p:cNvPr>
          <p:cNvPicPr>
            <a:picLocks noChangeAspect="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4751" y="1993045"/>
            <a:ext cx="8335017" cy="1435955"/>
          </a:xfrm>
          <a:prstGeom prst="rect">
            <a:avLst/>
          </a:prstGeom>
        </p:spPr>
      </p:pic>
    </p:spTree>
    <p:extLst>
      <p:ext uri="{BB962C8B-B14F-4D97-AF65-F5344CB8AC3E}">
        <p14:creationId xmlns:p14="http://schemas.microsoft.com/office/powerpoint/2010/main" val="106335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2431384" y="1"/>
            <a:ext cx="9760615" cy="5090160"/>
          </a:xfrm>
          <a:prstGeom prst="rect">
            <a:avLst/>
          </a:prstGeom>
        </p:spPr>
      </p:pic>
      <p:pic>
        <p:nvPicPr>
          <p:cNvPr id="6" name="Picture 5">
            <a:extLst>
              <a:ext uri="{FF2B5EF4-FFF2-40B4-BE49-F238E27FC236}">
                <a16:creationId xmlns:a16="http://schemas.microsoft.com/office/drawing/2014/main" id="{5C99E12F-8B9A-CE9C-6114-F34DD8F28101}"/>
              </a:ext>
            </a:extLst>
          </p:cNvPr>
          <p:cNvPicPr>
            <a:picLocks noChangeAspect="1"/>
          </p:cNvPicPr>
          <p:nvPr userDrawn="1"/>
        </p:nvPicPr>
        <p:blipFill>
          <a:blip r:embed="rId3"/>
          <a:stretch>
            <a:fillRect/>
          </a:stretch>
        </p:blipFill>
        <p:spPr>
          <a:xfrm>
            <a:off x="853827" y="1671398"/>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2" name="Picture 1">
            <a:extLst>
              <a:ext uri="{FF2B5EF4-FFF2-40B4-BE49-F238E27FC236}">
                <a16:creationId xmlns:a16="http://schemas.microsoft.com/office/drawing/2014/main" id="{5D418E60-EB90-F991-8B2F-006E72B154D0}"/>
              </a:ext>
            </a:extLst>
          </p:cNvPr>
          <p:cNvPicPr>
            <a:picLocks noChangeAspect="1"/>
          </p:cNvPicPr>
          <p:nvPr userDrawn="1"/>
        </p:nvPicPr>
        <p:blipFill rotWithShape="1">
          <a:blip r:embed="rId4"/>
          <a:srcRect b="33193"/>
          <a:stretch/>
        </p:blipFill>
        <p:spPr>
          <a:xfrm>
            <a:off x="253459" y="3313195"/>
            <a:ext cx="5192720" cy="523462"/>
          </a:xfrm>
          <a:prstGeom prst="rect">
            <a:avLst/>
          </a:prstGeom>
        </p:spPr>
      </p:pic>
    </p:spTree>
    <p:extLst>
      <p:ext uri="{BB962C8B-B14F-4D97-AF65-F5344CB8AC3E}">
        <p14:creationId xmlns:p14="http://schemas.microsoft.com/office/powerpoint/2010/main" val="34681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D5AD90A-4599-8876-08D0-DA4C5FD52F0C}"/>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54182" y="2104095"/>
            <a:ext cx="7878618" cy="1463450"/>
          </a:xfrm>
          <a:prstGeom prst="rect">
            <a:avLst/>
          </a:prstGeom>
        </p:spPr>
      </p:pic>
    </p:spTree>
    <p:extLst>
      <p:ext uri="{BB962C8B-B14F-4D97-AF65-F5344CB8AC3E}">
        <p14:creationId xmlns:p14="http://schemas.microsoft.com/office/powerpoint/2010/main" val="3565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763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D2E431A-6DA7-1A2C-2C30-355AA71BD85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pic>
        <p:nvPicPr>
          <p:cNvPr id="5" name="Picture 4">
            <a:extLst>
              <a:ext uri="{FF2B5EF4-FFF2-40B4-BE49-F238E27FC236}">
                <a16:creationId xmlns:a16="http://schemas.microsoft.com/office/drawing/2014/main" id="{73F41391-9BAE-571C-CC65-86C3BB109A3C}"/>
              </a:ext>
            </a:extLst>
          </p:cNvPr>
          <p:cNvPicPr>
            <a:picLocks noChangeAspect="1"/>
          </p:cNvPicPr>
          <p:nvPr userDrawn="1"/>
        </p:nvPicPr>
        <p:blipFill>
          <a:blip r:embed="rId4"/>
          <a:stretch>
            <a:fillRect/>
          </a:stretch>
        </p:blipFill>
        <p:spPr>
          <a:xfrm>
            <a:off x="9667023" y="486938"/>
            <a:ext cx="2257757" cy="821002"/>
          </a:xfrm>
          <a:prstGeom prst="rect">
            <a:avLst/>
          </a:prstGeom>
        </p:spPr>
      </p:pic>
    </p:spTree>
    <p:extLst>
      <p:ext uri="{BB962C8B-B14F-4D97-AF65-F5344CB8AC3E}">
        <p14:creationId xmlns:p14="http://schemas.microsoft.com/office/powerpoint/2010/main" val="191709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769910"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Tree>
    <p:extLst>
      <p:ext uri="{BB962C8B-B14F-4D97-AF65-F5344CB8AC3E}">
        <p14:creationId xmlns:p14="http://schemas.microsoft.com/office/powerpoint/2010/main" val="33455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2-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F8BB45D1-31A0-2459-523F-7EB12815B60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50636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1-Column – 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
        <p:nvSpPr>
          <p:cNvPr id="4" name="TextBox 3">
            <a:extLst>
              <a:ext uri="{FF2B5EF4-FFF2-40B4-BE49-F238E27FC236}">
                <a16:creationId xmlns:a16="http://schemas.microsoft.com/office/drawing/2014/main" id="{6966F4F8-72C3-31A0-ABD2-1BA1A0683D66}"/>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pic>
        <p:nvPicPr>
          <p:cNvPr id="5" name="Picture 4" descr="Logo&#10;&#10;Description automatically generated with medium confidence">
            <a:extLst>
              <a:ext uri="{FF2B5EF4-FFF2-40B4-BE49-F238E27FC236}">
                <a16:creationId xmlns:a16="http://schemas.microsoft.com/office/drawing/2014/main" id="{C5EB6BAC-F355-21FF-A5B9-345BEFA191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252338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BC1C0-7310-4C4F-863A-81404833D6A7}"/>
              </a:ext>
            </a:extLst>
          </p:cNvPr>
          <p:cNvSpPr>
            <a:spLocks noGrp="1"/>
          </p:cNvSpPr>
          <p:nvPr>
            <p:ph type="body" idx="1"/>
          </p:nvPr>
        </p:nvSpPr>
        <p:spPr>
          <a:xfrm>
            <a:off x="520390" y="1545390"/>
            <a:ext cx="11143786" cy="48256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564DE669-24A2-4F69-8D54-54BD8FA30D93}"/>
              </a:ext>
            </a:extLst>
          </p:cNvPr>
          <p:cNvSpPr>
            <a:spLocks noGrp="1"/>
          </p:cNvSpPr>
          <p:nvPr>
            <p:ph type="title"/>
          </p:nvPr>
        </p:nvSpPr>
        <p:spPr>
          <a:xfrm>
            <a:off x="520390" y="118872"/>
            <a:ext cx="8704633" cy="1179922"/>
          </a:xfrm>
          <a:prstGeom prst="rect">
            <a:avLst/>
          </a:prstGeom>
        </p:spPr>
        <p:txBody>
          <a:bodyPr vert="horz" lIns="0" tIns="0" rIns="0" bIns="0" rtlCol="0" anchor="ctr">
            <a:normAutofit/>
          </a:bodyPr>
          <a:lstStyle/>
          <a:p>
            <a:r>
              <a:rPr lang="en-US" dirty="0"/>
              <a:t>Click to </a:t>
            </a:r>
            <a:br>
              <a:rPr lang="en-US" dirty="0"/>
            </a:br>
            <a:r>
              <a:rPr lang="en-US" dirty="0"/>
              <a:t>edit master title style</a:t>
            </a:r>
          </a:p>
        </p:txBody>
      </p:sp>
    </p:spTree>
    <p:extLst>
      <p:ext uri="{BB962C8B-B14F-4D97-AF65-F5344CB8AC3E}">
        <p14:creationId xmlns:p14="http://schemas.microsoft.com/office/powerpoint/2010/main" val="2944060490"/>
      </p:ext>
    </p:extLst>
  </p:cSld>
  <p:clrMap bg1="lt1" tx1="dk1" bg2="lt2" tx2="dk2" accent1="accent1" accent2="accent2" accent3="accent3" accent4="accent4" accent5="accent5" accent6="accent6" hlink="hlink" folHlink="folHlink"/>
  <p:sldLayoutIdLst>
    <p:sldLayoutId id="2147483656" r:id="rId1"/>
    <p:sldLayoutId id="2147483666" r:id="rId2"/>
    <p:sldLayoutId id="2147483657" r:id="rId3"/>
    <p:sldLayoutId id="2147483664" r:id="rId4"/>
    <p:sldLayoutId id="2147483667" r:id="rId5"/>
    <p:sldLayoutId id="2147483650" r:id="rId6"/>
    <p:sldLayoutId id="2147483665" r:id="rId7"/>
    <p:sldLayoutId id="2147483655"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80000"/>
        </a:lnSpc>
        <a:spcBef>
          <a:spcPct val="0"/>
        </a:spcBef>
        <a:buNone/>
        <a:defRPr sz="4000" b="1" i="0" kern="1200">
          <a:solidFill>
            <a:srgbClr val="FFFFF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ideo" Target="https://www.youtube.com/embed/yEWcHCysgCA?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B1C550-4730-59D3-8B41-7CC161A591BB}"/>
              </a:ext>
            </a:extLst>
          </p:cNvPr>
          <p:cNvSpPr>
            <a:spLocks noGrp="1"/>
          </p:cNvSpPr>
          <p:nvPr>
            <p:ph idx="1"/>
          </p:nvPr>
        </p:nvSpPr>
        <p:spPr>
          <a:xfrm>
            <a:off x="853827" y="6158753"/>
            <a:ext cx="11143786" cy="636494"/>
          </a:xfrm>
        </p:spPr>
        <p:txBody>
          <a:bodyPr>
            <a:normAutofit/>
          </a:bodyPr>
          <a:lstStyle/>
          <a:p>
            <a:pPr>
              <a:lnSpc>
                <a:spcPct val="110000"/>
              </a:lnSpc>
              <a:spcBef>
                <a:spcPts val="0"/>
              </a:spcBef>
            </a:pPr>
            <a:endParaRPr lang="en-US" sz="1600" dirty="0"/>
          </a:p>
        </p:txBody>
      </p:sp>
      <p:sp>
        <p:nvSpPr>
          <p:cNvPr id="6" name="Title 5">
            <a:extLst>
              <a:ext uri="{FF2B5EF4-FFF2-40B4-BE49-F238E27FC236}">
                <a16:creationId xmlns:a16="http://schemas.microsoft.com/office/drawing/2014/main" id="{BCA12CE1-DC53-8C29-9CA3-4F2C4CB0D5DC}"/>
              </a:ext>
            </a:extLst>
          </p:cNvPr>
          <p:cNvSpPr>
            <a:spLocks noGrp="1"/>
          </p:cNvSpPr>
          <p:nvPr>
            <p:ph type="title"/>
          </p:nvPr>
        </p:nvSpPr>
        <p:spPr/>
        <p:txBody>
          <a:bodyPr>
            <a:normAutofit/>
          </a:bodyPr>
          <a:lstStyle/>
          <a:p>
            <a:r>
              <a:rPr lang="en-US" sz="3600" dirty="0">
                <a:solidFill>
                  <a:schemeClr val="bg1"/>
                </a:solidFill>
              </a:rPr>
              <a:t>Module 1: Lesson 1 – Soil Sampling Methods </a:t>
            </a:r>
          </a:p>
        </p:txBody>
      </p:sp>
    </p:spTree>
    <p:extLst>
      <p:ext uri="{BB962C8B-B14F-4D97-AF65-F5344CB8AC3E}">
        <p14:creationId xmlns:p14="http://schemas.microsoft.com/office/powerpoint/2010/main" val="28824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01C578-8E9B-5D00-5A32-758EBA03C4AC}"/>
              </a:ext>
            </a:extLst>
          </p:cNvPr>
          <p:cNvSpPr>
            <a:spLocks noGrp="1"/>
          </p:cNvSpPr>
          <p:nvPr>
            <p:ph type="title"/>
          </p:nvPr>
        </p:nvSpPr>
        <p:spPr/>
        <p:txBody>
          <a:bodyPr/>
          <a:lstStyle/>
          <a:p>
            <a:r>
              <a:rPr lang="en-US" dirty="0"/>
              <a:t>Grid vs. Zone Soil Sampling</a:t>
            </a:r>
          </a:p>
        </p:txBody>
      </p:sp>
      <p:pic>
        <p:nvPicPr>
          <p:cNvPr id="7" name="Online Media 6" title="Soil Testing - Grids vs Zones (From Ag PhD Show #1169 - Air Date 8-30-20)">
            <a:hlinkClick r:id="" action="ppaction://media"/>
            <a:extLst>
              <a:ext uri="{FF2B5EF4-FFF2-40B4-BE49-F238E27FC236}">
                <a16:creationId xmlns:a16="http://schemas.microsoft.com/office/drawing/2014/main" id="{E2F0F29B-06DC-AD7B-6294-40BFDEFD7F4D}"/>
              </a:ext>
            </a:extLst>
          </p:cNvPr>
          <p:cNvPicPr>
            <a:picLocks noGrp="1" noRot="1" noChangeAspect="1"/>
          </p:cNvPicPr>
          <p:nvPr>
            <p:ph idx="1"/>
            <a:videoFile r:link="rId1"/>
          </p:nvPr>
        </p:nvPicPr>
        <p:blipFill>
          <a:blip r:embed="rId3"/>
          <a:stretch>
            <a:fillRect/>
          </a:stretch>
        </p:blipFill>
        <p:spPr>
          <a:xfrm>
            <a:off x="1283657" y="1383002"/>
            <a:ext cx="9624686" cy="5433435"/>
          </a:xfrm>
          <a:prstGeom prst="rect">
            <a:avLst/>
          </a:prstGeom>
        </p:spPr>
      </p:pic>
    </p:spTree>
    <p:extLst>
      <p:ext uri="{BB962C8B-B14F-4D97-AF65-F5344CB8AC3E}">
        <p14:creationId xmlns:p14="http://schemas.microsoft.com/office/powerpoint/2010/main" val="272345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report&#10;&#10;AI-generated content may be incorrect.">
            <a:extLst>
              <a:ext uri="{FF2B5EF4-FFF2-40B4-BE49-F238E27FC236}">
                <a16:creationId xmlns:a16="http://schemas.microsoft.com/office/drawing/2014/main" id="{FD273AA9-D890-ABD0-0240-33ACA3ADEFB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7030"/>
          <a:stretch/>
        </p:blipFill>
        <p:spPr>
          <a:xfrm>
            <a:off x="2300669" y="1447657"/>
            <a:ext cx="7429840" cy="5340387"/>
          </a:xfrm>
        </p:spPr>
      </p:pic>
      <p:sp>
        <p:nvSpPr>
          <p:cNvPr id="3" name="Title 2">
            <a:extLst>
              <a:ext uri="{FF2B5EF4-FFF2-40B4-BE49-F238E27FC236}">
                <a16:creationId xmlns:a16="http://schemas.microsoft.com/office/drawing/2014/main" id="{45916CC5-DAA0-A445-CDF7-C64BC8C72559}"/>
              </a:ext>
            </a:extLst>
          </p:cNvPr>
          <p:cNvSpPr>
            <a:spLocks noGrp="1"/>
          </p:cNvSpPr>
          <p:nvPr>
            <p:ph type="title"/>
          </p:nvPr>
        </p:nvSpPr>
        <p:spPr/>
        <p:txBody>
          <a:bodyPr/>
          <a:lstStyle/>
          <a:p>
            <a:r>
              <a:rPr lang="en-US" dirty="0"/>
              <a:t>Soil Sample Results</a:t>
            </a:r>
          </a:p>
        </p:txBody>
      </p:sp>
    </p:spTree>
    <p:extLst>
      <p:ext uri="{BB962C8B-B14F-4D97-AF65-F5344CB8AC3E}">
        <p14:creationId xmlns:p14="http://schemas.microsoft.com/office/powerpoint/2010/main" val="174231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18FFF-60FA-D23A-7FF2-B5368936B058}"/>
              </a:ext>
            </a:extLst>
          </p:cNvPr>
          <p:cNvSpPr>
            <a:spLocks noGrp="1"/>
          </p:cNvSpPr>
          <p:nvPr>
            <p:ph idx="1"/>
          </p:nvPr>
        </p:nvSpPr>
        <p:spPr>
          <a:xfrm>
            <a:off x="474059" y="1794313"/>
            <a:ext cx="5532603" cy="4434996"/>
          </a:xfrm>
        </p:spPr>
        <p:txBody>
          <a:bodyPr>
            <a:normAutofit/>
          </a:bodyPr>
          <a:lstStyle/>
          <a:p>
            <a:pPr marL="0" indent="0" algn="ctr">
              <a:lnSpc>
                <a:spcPct val="110000"/>
              </a:lnSpc>
              <a:spcBef>
                <a:spcPts val="800"/>
              </a:spcBef>
              <a:spcAft>
                <a:spcPts val="800"/>
              </a:spcAft>
              <a:buNone/>
            </a:pPr>
            <a:r>
              <a:rPr lang="en-US" sz="2400" dirty="0">
                <a:latin typeface="Univers" panose="020B0503020202020204" pitchFamily="34" charset="0"/>
              </a:rPr>
              <a:t>Soil Sampling is the process of taking small samples from different areas of a field</a:t>
            </a:r>
          </a:p>
          <a:p>
            <a:pPr marL="0" indent="0" algn="ctr">
              <a:lnSpc>
                <a:spcPct val="110000"/>
              </a:lnSpc>
              <a:spcBef>
                <a:spcPts val="800"/>
              </a:spcBef>
              <a:spcAft>
                <a:spcPts val="800"/>
              </a:spcAft>
              <a:buNone/>
            </a:pPr>
            <a:endParaRPr lang="en-US" sz="2400" dirty="0">
              <a:latin typeface="Univers" panose="020B0503020202020204" pitchFamily="34" charset="0"/>
            </a:endParaRPr>
          </a:p>
          <a:p>
            <a:pPr marL="0" indent="0" algn="ctr">
              <a:lnSpc>
                <a:spcPct val="110000"/>
              </a:lnSpc>
              <a:spcBef>
                <a:spcPts val="800"/>
              </a:spcBef>
              <a:spcAft>
                <a:spcPts val="800"/>
              </a:spcAft>
              <a:buNone/>
            </a:pPr>
            <a:r>
              <a:rPr lang="en-US" sz="2400" dirty="0">
                <a:latin typeface="Univers" panose="020B0503020202020204" pitchFamily="34" charset="0"/>
              </a:rPr>
              <a:t>We then test those samples for certain physical and chemical properties.</a:t>
            </a:r>
          </a:p>
          <a:p>
            <a:pPr marL="0" indent="0" algn="ctr">
              <a:lnSpc>
                <a:spcPct val="110000"/>
              </a:lnSpc>
              <a:spcBef>
                <a:spcPts val="800"/>
              </a:spcBef>
              <a:spcAft>
                <a:spcPts val="800"/>
              </a:spcAft>
              <a:buNone/>
            </a:pPr>
            <a:endParaRPr lang="en-US" sz="2400" dirty="0">
              <a:latin typeface="Univers" panose="020B0503020202020204" pitchFamily="34" charset="0"/>
            </a:endParaRPr>
          </a:p>
        </p:txBody>
      </p:sp>
      <p:sp>
        <p:nvSpPr>
          <p:cNvPr id="3" name="Title 2">
            <a:extLst>
              <a:ext uri="{FF2B5EF4-FFF2-40B4-BE49-F238E27FC236}">
                <a16:creationId xmlns:a16="http://schemas.microsoft.com/office/drawing/2014/main" id="{F9D6C227-107F-FD4B-0319-38ADAFD5A0E6}"/>
              </a:ext>
            </a:extLst>
          </p:cNvPr>
          <p:cNvSpPr>
            <a:spLocks noGrp="1"/>
          </p:cNvSpPr>
          <p:nvPr>
            <p:ph type="title"/>
          </p:nvPr>
        </p:nvSpPr>
        <p:spPr>
          <a:xfrm>
            <a:off x="520390" y="61722"/>
            <a:ext cx="10769910" cy="1179922"/>
          </a:xfrm>
        </p:spPr>
        <p:txBody>
          <a:bodyPr>
            <a:normAutofit/>
          </a:bodyPr>
          <a:lstStyle/>
          <a:p>
            <a:pPr>
              <a:lnSpc>
                <a:spcPct val="100000"/>
              </a:lnSpc>
            </a:pPr>
            <a:r>
              <a:rPr lang="en-US" sz="3300" dirty="0">
                <a:latin typeface="Univers" panose="020B0503020202020204" pitchFamily="34" charset="0"/>
              </a:rPr>
              <a:t>What is Soil Sampling?  </a:t>
            </a:r>
          </a:p>
        </p:txBody>
      </p:sp>
      <p:pic>
        <p:nvPicPr>
          <p:cNvPr id="4" name="Picture 3">
            <a:extLst>
              <a:ext uri="{FF2B5EF4-FFF2-40B4-BE49-F238E27FC236}">
                <a16:creationId xmlns:a16="http://schemas.microsoft.com/office/drawing/2014/main" id="{646758B5-0AF4-C5FB-E8C6-97FDD4A6C4AD}"/>
              </a:ext>
            </a:extLst>
          </p:cNvPr>
          <p:cNvPicPr>
            <a:picLocks noChangeAspect="1"/>
          </p:cNvPicPr>
          <p:nvPr/>
        </p:nvPicPr>
        <p:blipFill>
          <a:blip r:embed="rId3"/>
          <a:stretch>
            <a:fillRect/>
          </a:stretch>
        </p:blipFill>
        <p:spPr>
          <a:xfrm>
            <a:off x="6360895" y="2004519"/>
            <a:ext cx="5498717" cy="3665811"/>
          </a:xfrm>
          <a:prstGeom prst="rect">
            <a:avLst/>
          </a:prstGeom>
        </p:spPr>
      </p:pic>
    </p:spTree>
    <p:extLst>
      <p:ext uri="{BB962C8B-B14F-4D97-AF65-F5344CB8AC3E}">
        <p14:creationId xmlns:p14="http://schemas.microsoft.com/office/powerpoint/2010/main" val="2585338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6A3BFB-260F-ECD9-0462-FFECF31BE7CE}"/>
              </a:ext>
            </a:extLst>
          </p:cNvPr>
          <p:cNvSpPr>
            <a:spLocks noGrp="1"/>
          </p:cNvSpPr>
          <p:nvPr>
            <p:ph idx="1"/>
          </p:nvPr>
        </p:nvSpPr>
        <p:spPr>
          <a:xfrm>
            <a:off x="520390" y="1545390"/>
            <a:ext cx="5239280" cy="4825673"/>
          </a:xfrm>
        </p:spPr>
        <p:txBody>
          <a:bodyPr/>
          <a:lstStyle/>
          <a:p>
            <a:r>
              <a:rPr lang="en-US" dirty="0"/>
              <a:t>Two things you must have for soil sampling are </a:t>
            </a:r>
          </a:p>
          <a:p>
            <a:pPr lvl="1"/>
            <a:r>
              <a:rPr lang="en-US" dirty="0"/>
              <a:t>Sample bags </a:t>
            </a:r>
          </a:p>
          <a:p>
            <a:pPr lvl="1"/>
            <a:r>
              <a:rPr lang="en-US" dirty="0"/>
              <a:t>Some kind of soil probe</a:t>
            </a:r>
          </a:p>
        </p:txBody>
      </p:sp>
      <p:sp>
        <p:nvSpPr>
          <p:cNvPr id="3" name="Title 2">
            <a:extLst>
              <a:ext uri="{FF2B5EF4-FFF2-40B4-BE49-F238E27FC236}">
                <a16:creationId xmlns:a16="http://schemas.microsoft.com/office/drawing/2014/main" id="{C4CEFC0B-FC18-B0A7-8B47-725269440955}"/>
              </a:ext>
            </a:extLst>
          </p:cNvPr>
          <p:cNvSpPr>
            <a:spLocks noGrp="1"/>
          </p:cNvSpPr>
          <p:nvPr>
            <p:ph type="title"/>
          </p:nvPr>
        </p:nvSpPr>
        <p:spPr/>
        <p:txBody>
          <a:bodyPr/>
          <a:lstStyle/>
          <a:p>
            <a:r>
              <a:rPr lang="en-US" dirty="0"/>
              <a:t>Soil Sampling Equipment</a:t>
            </a:r>
          </a:p>
        </p:txBody>
      </p:sp>
      <p:pic>
        <p:nvPicPr>
          <p:cNvPr id="4" name="Picture 3">
            <a:extLst>
              <a:ext uri="{FF2B5EF4-FFF2-40B4-BE49-F238E27FC236}">
                <a16:creationId xmlns:a16="http://schemas.microsoft.com/office/drawing/2014/main" id="{2ED04690-36AF-8467-2E55-6381EB2A8A29}"/>
              </a:ext>
            </a:extLst>
          </p:cNvPr>
          <p:cNvPicPr>
            <a:picLocks noChangeAspect="1"/>
          </p:cNvPicPr>
          <p:nvPr/>
        </p:nvPicPr>
        <p:blipFill>
          <a:blip r:embed="rId3"/>
          <a:stretch>
            <a:fillRect/>
          </a:stretch>
        </p:blipFill>
        <p:spPr>
          <a:xfrm>
            <a:off x="1078494" y="3321541"/>
            <a:ext cx="4287036" cy="3215277"/>
          </a:xfrm>
          <a:prstGeom prst="rect">
            <a:avLst/>
          </a:prstGeom>
        </p:spPr>
      </p:pic>
      <p:pic>
        <p:nvPicPr>
          <p:cNvPr id="5" name="Picture 4">
            <a:extLst>
              <a:ext uri="{FF2B5EF4-FFF2-40B4-BE49-F238E27FC236}">
                <a16:creationId xmlns:a16="http://schemas.microsoft.com/office/drawing/2014/main" id="{F76353CA-ADD9-91F2-9965-AD509A94BFC5}"/>
              </a:ext>
            </a:extLst>
          </p:cNvPr>
          <p:cNvPicPr>
            <a:picLocks noChangeAspect="1"/>
          </p:cNvPicPr>
          <p:nvPr/>
        </p:nvPicPr>
        <p:blipFill>
          <a:blip r:embed="rId4"/>
          <a:srcRect l="26570" r="25942"/>
          <a:stretch/>
        </p:blipFill>
        <p:spPr>
          <a:xfrm>
            <a:off x="6310440" y="1609460"/>
            <a:ext cx="2103092" cy="4428733"/>
          </a:xfrm>
          <a:prstGeom prst="rect">
            <a:avLst/>
          </a:prstGeom>
        </p:spPr>
      </p:pic>
      <p:pic>
        <p:nvPicPr>
          <p:cNvPr id="6" name="Picture 5">
            <a:extLst>
              <a:ext uri="{FF2B5EF4-FFF2-40B4-BE49-F238E27FC236}">
                <a16:creationId xmlns:a16="http://schemas.microsoft.com/office/drawing/2014/main" id="{B193E97D-7419-54D4-DD62-2185ED1873D8}"/>
              </a:ext>
            </a:extLst>
          </p:cNvPr>
          <p:cNvPicPr>
            <a:picLocks noChangeAspect="1"/>
          </p:cNvPicPr>
          <p:nvPr/>
        </p:nvPicPr>
        <p:blipFill>
          <a:blip r:embed="rId5"/>
          <a:stretch>
            <a:fillRect/>
          </a:stretch>
        </p:blipFill>
        <p:spPr>
          <a:xfrm rot="3716873">
            <a:off x="8083085" y="2139775"/>
            <a:ext cx="4377708" cy="2898230"/>
          </a:xfrm>
          <a:prstGeom prst="rect">
            <a:avLst/>
          </a:prstGeom>
        </p:spPr>
      </p:pic>
    </p:spTree>
    <p:extLst>
      <p:ext uri="{BB962C8B-B14F-4D97-AF65-F5344CB8AC3E}">
        <p14:creationId xmlns:p14="http://schemas.microsoft.com/office/powerpoint/2010/main" val="173122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CA20CA-D81A-DD71-E681-BAA7EC167F2E}"/>
              </a:ext>
            </a:extLst>
          </p:cNvPr>
          <p:cNvSpPr>
            <a:spLocks noGrp="1"/>
          </p:cNvSpPr>
          <p:nvPr>
            <p:ph idx="1"/>
          </p:nvPr>
        </p:nvSpPr>
        <p:spPr/>
        <p:txBody>
          <a:bodyPr/>
          <a:lstStyle/>
          <a:p>
            <a:r>
              <a:rPr lang="en-US" dirty="0"/>
              <a:t>Samples represent no more than 10-15 acres</a:t>
            </a:r>
          </a:p>
          <a:p>
            <a:r>
              <a:rPr lang="en-US" dirty="0"/>
              <a:t>Collected in a zig-zag pattern across the field </a:t>
            </a:r>
          </a:p>
          <a:p>
            <a:r>
              <a:rPr lang="en-US" dirty="0"/>
              <a:t>20-ish samples are mixed together to produce one sample</a:t>
            </a:r>
          </a:p>
        </p:txBody>
      </p:sp>
      <p:sp>
        <p:nvSpPr>
          <p:cNvPr id="3" name="Title 2">
            <a:extLst>
              <a:ext uri="{FF2B5EF4-FFF2-40B4-BE49-F238E27FC236}">
                <a16:creationId xmlns:a16="http://schemas.microsoft.com/office/drawing/2014/main" id="{C44E5BBD-FE27-7FA0-DEEE-34F73A92D1E4}"/>
              </a:ext>
            </a:extLst>
          </p:cNvPr>
          <p:cNvSpPr>
            <a:spLocks noGrp="1"/>
          </p:cNvSpPr>
          <p:nvPr>
            <p:ph type="title"/>
          </p:nvPr>
        </p:nvSpPr>
        <p:spPr/>
        <p:txBody>
          <a:bodyPr/>
          <a:lstStyle/>
          <a:p>
            <a:r>
              <a:rPr lang="en-US" dirty="0"/>
              <a:t>Random Sampling </a:t>
            </a:r>
          </a:p>
        </p:txBody>
      </p:sp>
      <p:sp>
        <p:nvSpPr>
          <p:cNvPr id="4" name="Content Placeholder 1">
            <a:extLst>
              <a:ext uri="{FF2B5EF4-FFF2-40B4-BE49-F238E27FC236}">
                <a16:creationId xmlns:a16="http://schemas.microsoft.com/office/drawing/2014/main" id="{88152495-5688-BCA4-C57E-2186ACF79F5D}"/>
              </a:ext>
            </a:extLst>
          </p:cNvPr>
          <p:cNvSpPr txBox="1">
            <a:spLocks/>
          </p:cNvSpPr>
          <p:nvPr/>
        </p:nvSpPr>
        <p:spPr>
          <a:xfrm>
            <a:off x="6092283" y="3938831"/>
            <a:ext cx="5748735"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Disadvantages</a:t>
            </a:r>
          </a:p>
          <a:p>
            <a:pPr lvl="1"/>
            <a:r>
              <a:rPr lang="en-US" dirty="0"/>
              <a:t>Results are an average, not a measure of variability </a:t>
            </a:r>
          </a:p>
          <a:p>
            <a:pPr lvl="1"/>
            <a:r>
              <a:rPr lang="en-US" dirty="0"/>
              <a:t>Not suited for variable rate application</a:t>
            </a:r>
          </a:p>
        </p:txBody>
      </p:sp>
      <p:sp>
        <p:nvSpPr>
          <p:cNvPr id="5" name="Content Placeholder 1">
            <a:extLst>
              <a:ext uri="{FF2B5EF4-FFF2-40B4-BE49-F238E27FC236}">
                <a16:creationId xmlns:a16="http://schemas.microsoft.com/office/drawing/2014/main" id="{FB017CF4-A13D-DE3C-205A-F1C15B3D92D7}"/>
              </a:ext>
            </a:extLst>
          </p:cNvPr>
          <p:cNvSpPr txBox="1">
            <a:spLocks/>
          </p:cNvSpPr>
          <p:nvPr/>
        </p:nvSpPr>
        <p:spPr>
          <a:xfrm>
            <a:off x="825190" y="3938831"/>
            <a:ext cx="5090251"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Advantages</a:t>
            </a:r>
          </a:p>
          <a:p>
            <a:pPr lvl="1"/>
            <a:r>
              <a:rPr lang="en-US" dirty="0"/>
              <a:t>Low cost </a:t>
            </a:r>
          </a:p>
          <a:p>
            <a:pPr lvl="1"/>
            <a:r>
              <a:rPr lang="en-US" dirty="0"/>
              <a:t>Fewer samples to process  </a:t>
            </a:r>
          </a:p>
        </p:txBody>
      </p:sp>
    </p:spTree>
    <p:extLst>
      <p:ext uri="{BB962C8B-B14F-4D97-AF65-F5344CB8AC3E}">
        <p14:creationId xmlns:p14="http://schemas.microsoft.com/office/powerpoint/2010/main" val="172840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CEF5D-5845-7EC2-30F2-B4D8A60BCC5C}"/>
              </a:ext>
            </a:extLst>
          </p:cNvPr>
          <p:cNvSpPr>
            <a:spLocks noGrp="1"/>
          </p:cNvSpPr>
          <p:nvPr>
            <p:ph type="title"/>
          </p:nvPr>
        </p:nvSpPr>
        <p:spPr/>
        <p:txBody>
          <a:bodyPr/>
          <a:lstStyle/>
          <a:p>
            <a:endParaRPr lang="en-US"/>
          </a:p>
        </p:txBody>
      </p:sp>
      <p:pic>
        <p:nvPicPr>
          <p:cNvPr id="4" name="Content Placeholder 7">
            <a:extLst>
              <a:ext uri="{FF2B5EF4-FFF2-40B4-BE49-F238E27FC236}">
                <a16:creationId xmlns:a16="http://schemas.microsoft.com/office/drawing/2014/main" id="{838E410A-A59E-6CA8-68E2-A1DC1C57181B}"/>
              </a:ext>
            </a:extLst>
          </p:cNvPr>
          <p:cNvPicPr>
            <a:picLocks noChangeAspect="1"/>
          </p:cNvPicPr>
          <p:nvPr/>
        </p:nvPicPr>
        <p:blipFill rotWithShape="1">
          <a:blip r:embed="rId3"/>
          <a:srcRect l="27711" t="14308" r="18553" b="25294"/>
          <a:stretch/>
        </p:blipFill>
        <p:spPr>
          <a:xfrm>
            <a:off x="1433947" y="1386610"/>
            <a:ext cx="9144000" cy="5448300"/>
          </a:xfrm>
          <a:prstGeom prst="rect">
            <a:avLst/>
          </a:prstGeom>
        </p:spPr>
      </p:pic>
      <p:cxnSp>
        <p:nvCxnSpPr>
          <p:cNvPr id="5" name="Straight Connector 4">
            <a:extLst>
              <a:ext uri="{FF2B5EF4-FFF2-40B4-BE49-F238E27FC236}">
                <a16:creationId xmlns:a16="http://schemas.microsoft.com/office/drawing/2014/main" id="{78F8A69E-1B8D-5D53-B941-25F56721AF30}"/>
              </a:ext>
            </a:extLst>
          </p:cNvPr>
          <p:cNvCxnSpPr/>
          <p:nvPr/>
        </p:nvCxnSpPr>
        <p:spPr>
          <a:xfrm flipH="1">
            <a:off x="3288147" y="2050092"/>
            <a:ext cx="403318" cy="403318"/>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8E1552-2AAB-D617-863F-3797E04BF57B}"/>
              </a:ext>
            </a:extLst>
          </p:cNvPr>
          <p:cNvCxnSpPr/>
          <p:nvPr/>
        </p:nvCxnSpPr>
        <p:spPr>
          <a:xfrm>
            <a:off x="3288147" y="2453410"/>
            <a:ext cx="381000" cy="457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7877B0-39AB-504B-A6B9-A93AD6899503}"/>
              </a:ext>
            </a:extLst>
          </p:cNvPr>
          <p:cNvCxnSpPr/>
          <p:nvPr/>
        </p:nvCxnSpPr>
        <p:spPr>
          <a:xfrm flipV="1">
            <a:off x="3288147" y="2910610"/>
            <a:ext cx="381000" cy="457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8AD3E6-A8A1-BD09-766F-88519FE4C3F3}"/>
              </a:ext>
            </a:extLst>
          </p:cNvPr>
          <p:cNvCxnSpPr/>
          <p:nvPr/>
        </p:nvCxnSpPr>
        <p:spPr>
          <a:xfrm flipH="1" flipV="1">
            <a:off x="3288147" y="3367810"/>
            <a:ext cx="762000" cy="685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F20C7A-72B0-E80B-71BB-D5FCF14FB8E2}"/>
              </a:ext>
            </a:extLst>
          </p:cNvPr>
          <p:cNvCxnSpPr/>
          <p:nvPr/>
        </p:nvCxnSpPr>
        <p:spPr>
          <a:xfrm flipV="1">
            <a:off x="4050147" y="3444010"/>
            <a:ext cx="762000" cy="609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4AA56A-1D93-B356-D792-32FD09197B7D}"/>
              </a:ext>
            </a:extLst>
          </p:cNvPr>
          <p:cNvCxnSpPr/>
          <p:nvPr/>
        </p:nvCxnSpPr>
        <p:spPr>
          <a:xfrm>
            <a:off x="4583547" y="2910610"/>
            <a:ext cx="228600" cy="5334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6E81CF-39E2-7F35-8D86-95F27E698A0D}"/>
              </a:ext>
            </a:extLst>
          </p:cNvPr>
          <p:cNvCxnSpPr/>
          <p:nvPr/>
        </p:nvCxnSpPr>
        <p:spPr>
          <a:xfrm flipV="1">
            <a:off x="4583547" y="1996210"/>
            <a:ext cx="304800" cy="9144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214CE8-CF4B-0DEF-758D-9119F1D1BCCC}"/>
              </a:ext>
            </a:extLst>
          </p:cNvPr>
          <p:cNvCxnSpPr/>
          <p:nvPr/>
        </p:nvCxnSpPr>
        <p:spPr>
          <a:xfrm flipH="1" flipV="1">
            <a:off x="4888347" y="1996210"/>
            <a:ext cx="609600" cy="685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1103EB-1EC4-A55A-62A0-9D3FE9D3C990}"/>
              </a:ext>
            </a:extLst>
          </p:cNvPr>
          <p:cNvSpPr/>
          <p:nvPr/>
        </p:nvSpPr>
        <p:spPr>
          <a:xfrm>
            <a:off x="3211947" y="23772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5A8A698-6726-7BBF-BFFC-94F7B7EA4C47}"/>
              </a:ext>
            </a:extLst>
          </p:cNvPr>
          <p:cNvSpPr/>
          <p:nvPr/>
        </p:nvSpPr>
        <p:spPr>
          <a:xfrm>
            <a:off x="3592947" y="28344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58375B-4EDA-2BE7-DCE9-8141BA5F2299}"/>
              </a:ext>
            </a:extLst>
          </p:cNvPr>
          <p:cNvSpPr/>
          <p:nvPr/>
        </p:nvSpPr>
        <p:spPr>
          <a:xfrm>
            <a:off x="3211947" y="32916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C5732A-4689-8CEA-172E-1202C2AB3C7D}"/>
              </a:ext>
            </a:extLst>
          </p:cNvPr>
          <p:cNvSpPr/>
          <p:nvPr/>
        </p:nvSpPr>
        <p:spPr>
          <a:xfrm>
            <a:off x="3973947" y="39774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9513EB-B5C5-A2AD-0037-5054D87AC8B0}"/>
              </a:ext>
            </a:extLst>
          </p:cNvPr>
          <p:cNvSpPr/>
          <p:nvPr/>
        </p:nvSpPr>
        <p:spPr>
          <a:xfrm>
            <a:off x="4735947" y="33678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1F5DAD5-3B3A-A311-DC1F-C5D37FC99B32}"/>
              </a:ext>
            </a:extLst>
          </p:cNvPr>
          <p:cNvSpPr/>
          <p:nvPr/>
        </p:nvSpPr>
        <p:spPr>
          <a:xfrm>
            <a:off x="4507347" y="28344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68FA62E-2196-9E78-73D9-56B1BC819BC6}"/>
              </a:ext>
            </a:extLst>
          </p:cNvPr>
          <p:cNvSpPr/>
          <p:nvPr/>
        </p:nvSpPr>
        <p:spPr>
          <a:xfrm>
            <a:off x="4812147" y="19200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5A6F44F-9E20-88EA-97BC-48E1DDCB18F3}"/>
              </a:ext>
            </a:extLst>
          </p:cNvPr>
          <p:cNvSpPr/>
          <p:nvPr/>
        </p:nvSpPr>
        <p:spPr>
          <a:xfrm>
            <a:off x="5421747" y="26058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7AD84F-E017-1B62-728B-005B0B13BE7E}"/>
              </a:ext>
            </a:extLst>
          </p:cNvPr>
          <p:cNvSpPr/>
          <p:nvPr/>
        </p:nvSpPr>
        <p:spPr>
          <a:xfrm>
            <a:off x="3592947" y="199621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4F9DC01-A7BD-A5A7-7C42-05490DEFABAA}"/>
              </a:ext>
            </a:extLst>
          </p:cNvPr>
          <p:cNvCxnSpPr/>
          <p:nvPr/>
        </p:nvCxnSpPr>
        <p:spPr>
          <a:xfrm flipH="1" flipV="1">
            <a:off x="6945747" y="2072410"/>
            <a:ext cx="76200" cy="1066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169812-A90B-AA1D-90EE-4CF5B09D0013}"/>
              </a:ext>
            </a:extLst>
          </p:cNvPr>
          <p:cNvCxnSpPr/>
          <p:nvPr/>
        </p:nvCxnSpPr>
        <p:spPr>
          <a:xfrm flipH="1">
            <a:off x="6945747" y="1996210"/>
            <a:ext cx="914400" cy="76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98D8FFA-EED9-D9D5-C16B-41FFEBE55DDB}"/>
              </a:ext>
            </a:extLst>
          </p:cNvPr>
          <p:cNvCxnSpPr/>
          <p:nvPr/>
        </p:nvCxnSpPr>
        <p:spPr>
          <a:xfrm>
            <a:off x="7860147" y="1996210"/>
            <a:ext cx="0" cy="685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AD8EED-907F-F3D6-B828-16B095BBC485}"/>
              </a:ext>
            </a:extLst>
          </p:cNvPr>
          <p:cNvCxnSpPr/>
          <p:nvPr/>
        </p:nvCxnSpPr>
        <p:spPr>
          <a:xfrm flipH="1">
            <a:off x="7860147" y="2072410"/>
            <a:ext cx="914400" cy="609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AB6F60-7FC1-7E4D-AE43-2A300B84BFA6}"/>
              </a:ext>
            </a:extLst>
          </p:cNvPr>
          <p:cNvCxnSpPr/>
          <p:nvPr/>
        </p:nvCxnSpPr>
        <p:spPr>
          <a:xfrm>
            <a:off x="8774547" y="2072410"/>
            <a:ext cx="381000" cy="838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840FA2-A925-DF82-BFDA-1793BBE40735}"/>
              </a:ext>
            </a:extLst>
          </p:cNvPr>
          <p:cNvCxnSpPr/>
          <p:nvPr/>
        </p:nvCxnSpPr>
        <p:spPr>
          <a:xfrm flipH="1">
            <a:off x="8469747" y="2910610"/>
            <a:ext cx="685800" cy="3810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68A1C9-F0AB-D546-AD41-B1D9FAA4169F}"/>
              </a:ext>
            </a:extLst>
          </p:cNvPr>
          <p:cNvCxnSpPr/>
          <p:nvPr/>
        </p:nvCxnSpPr>
        <p:spPr>
          <a:xfrm flipH="1" flipV="1">
            <a:off x="8469747" y="3291610"/>
            <a:ext cx="457200" cy="457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4E8151-C66C-A7F8-CBF3-FED39F698375}"/>
              </a:ext>
            </a:extLst>
          </p:cNvPr>
          <p:cNvCxnSpPr/>
          <p:nvPr/>
        </p:nvCxnSpPr>
        <p:spPr>
          <a:xfrm flipH="1">
            <a:off x="7936347" y="3748810"/>
            <a:ext cx="990600" cy="228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64AF978-869D-657C-1C98-811AD4070680}"/>
              </a:ext>
            </a:extLst>
          </p:cNvPr>
          <p:cNvSpPr/>
          <p:nvPr/>
        </p:nvSpPr>
        <p:spPr>
          <a:xfrm rot="13335927">
            <a:off x="7891588" y="385645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70C5BB3-E184-A79A-42BE-EB1624E120E0}"/>
              </a:ext>
            </a:extLst>
          </p:cNvPr>
          <p:cNvSpPr/>
          <p:nvPr/>
        </p:nvSpPr>
        <p:spPr>
          <a:xfrm rot="13335927">
            <a:off x="8882188" y="370405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7E3C86C-CA51-884F-0E88-2E2330E159E6}"/>
              </a:ext>
            </a:extLst>
          </p:cNvPr>
          <p:cNvSpPr/>
          <p:nvPr/>
        </p:nvSpPr>
        <p:spPr>
          <a:xfrm rot="13335927">
            <a:off x="8348787" y="3170651"/>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08C38E3-82AB-0954-D84C-C464B526D783}"/>
              </a:ext>
            </a:extLst>
          </p:cNvPr>
          <p:cNvSpPr/>
          <p:nvPr/>
        </p:nvSpPr>
        <p:spPr>
          <a:xfrm rot="13335927">
            <a:off x="9110788" y="2865849"/>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CABB79F-3B1B-1077-6F14-83F45AE387A7}"/>
              </a:ext>
            </a:extLst>
          </p:cNvPr>
          <p:cNvSpPr/>
          <p:nvPr/>
        </p:nvSpPr>
        <p:spPr>
          <a:xfrm rot="13335927">
            <a:off x="8729787" y="195145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981519-F429-826C-ECC3-CD42630A1337}"/>
              </a:ext>
            </a:extLst>
          </p:cNvPr>
          <p:cNvSpPr/>
          <p:nvPr/>
        </p:nvSpPr>
        <p:spPr>
          <a:xfrm rot="13335927">
            <a:off x="7815387" y="1875251"/>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841E00-0961-08FF-4EE6-727CEE89001F}"/>
              </a:ext>
            </a:extLst>
          </p:cNvPr>
          <p:cNvSpPr/>
          <p:nvPr/>
        </p:nvSpPr>
        <p:spPr>
          <a:xfrm rot="13335927">
            <a:off x="7739188" y="2637250"/>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8AB43F4-EAC2-3663-C46B-45D0075C23CC}"/>
              </a:ext>
            </a:extLst>
          </p:cNvPr>
          <p:cNvSpPr/>
          <p:nvPr/>
        </p:nvSpPr>
        <p:spPr>
          <a:xfrm rot="13335927">
            <a:off x="6900988" y="3094451"/>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645F22-282B-4C2E-B27E-37056F444EB2}"/>
              </a:ext>
            </a:extLst>
          </p:cNvPr>
          <p:cNvSpPr/>
          <p:nvPr/>
        </p:nvSpPr>
        <p:spPr>
          <a:xfrm rot="13335927">
            <a:off x="6824787" y="1951451"/>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585A0DCF-C0BA-676D-ABF1-59D12FF88DA1}"/>
              </a:ext>
            </a:extLst>
          </p:cNvPr>
          <p:cNvCxnSpPr/>
          <p:nvPr/>
        </p:nvCxnSpPr>
        <p:spPr>
          <a:xfrm flipH="1">
            <a:off x="6869547" y="6111010"/>
            <a:ext cx="990600" cy="228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230ABB8-8565-CF99-D487-1830F2746BBC}"/>
              </a:ext>
            </a:extLst>
          </p:cNvPr>
          <p:cNvCxnSpPr/>
          <p:nvPr/>
        </p:nvCxnSpPr>
        <p:spPr>
          <a:xfrm flipH="1" flipV="1">
            <a:off x="6031347" y="6111010"/>
            <a:ext cx="838200" cy="228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449163-F80E-EBAD-40D9-C4B9923CEE6C}"/>
              </a:ext>
            </a:extLst>
          </p:cNvPr>
          <p:cNvCxnSpPr/>
          <p:nvPr/>
        </p:nvCxnSpPr>
        <p:spPr>
          <a:xfrm>
            <a:off x="5269347" y="5958610"/>
            <a:ext cx="762000" cy="1524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B82DD7-0E21-EC97-B4B2-4AAF84C5303B}"/>
              </a:ext>
            </a:extLst>
          </p:cNvPr>
          <p:cNvCxnSpPr/>
          <p:nvPr/>
        </p:nvCxnSpPr>
        <p:spPr>
          <a:xfrm flipV="1">
            <a:off x="5269347" y="5425210"/>
            <a:ext cx="762000" cy="5334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5CBE62-1AA5-63EB-BEB7-BA8AF2BE7C11}"/>
              </a:ext>
            </a:extLst>
          </p:cNvPr>
          <p:cNvCxnSpPr/>
          <p:nvPr/>
        </p:nvCxnSpPr>
        <p:spPr>
          <a:xfrm>
            <a:off x="5726547" y="4739410"/>
            <a:ext cx="304800" cy="685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6695AF-FFDC-7632-0AB0-56A8676F22F5}"/>
              </a:ext>
            </a:extLst>
          </p:cNvPr>
          <p:cNvCxnSpPr/>
          <p:nvPr/>
        </p:nvCxnSpPr>
        <p:spPr>
          <a:xfrm flipV="1">
            <a:off x="5726547" y="4510810"/>
            <a:ext cx="685800" cy="2286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7394E9-7491-F8D8-0273-45CB93820D28}"/>
              </a:ext>
            </a:extLst>
          </p:cNvPr>
          <p:cNvCxnSpPr/>
          <p:nvPr/>
        </p:nvCxnSpPr>
        <p:spPr>
          <a:xfrm flipH="1" flipV="1">
            <a:off x="6412347" y="4510810"/>
            <a:ext cx="990600" cy="4572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1633F07-0AC9-4E2A-B3AF-07D218FF4A77}"/>
              </a:ext>
            </a:extLst>
          </p:cNvPr>
          <p:cNvCxnSpPr/>
          <p:nvPr/>
        </p:nvCxnSpPr>
        <p:spPr>
          <a:xfrm flipH="1">
            <a:off x="6945747" y="4968010"/>
            <a:ext cx="457200" cy="685800"/>
          </a:xfrm>
          <a:prstGeom prst="line">
            <a:avLst/>
          </a:prstGeom>
          <a:ln>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A9CFA40-4AE2-35E7-84D3-18BA1A9F78E3}"/>
              </a:ext>
            </a:extLst>
          </p:cNvPr>
          <p:cNvSpPr/>
          <p:nvPr/>
        </p:nvSpPr>
        <p:spPr>
          <a:xfrm rot="1721471">
            <a:off x="6363374" y="4385637"/>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1B2E16-39E0-B440-FB40-E589DAF88620}"/>
              </a:ext>
            </a:extLst>
          </p:cNvPr>
          <p:cNvSpPr/>
          <p:nvPr/>
        </p:nvSpPr>
        <p:spPr>
          <a:xfrm rot="1721471">
            <a:off x="5638804" y="4674083"/>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C8A851B-0CD3-B9C3-8492-586D633CD725}"/>
              </a:ext>
            </a:extLst>
          </p:cNvPr>
          <p:cNvSpPr/>
          <p:nvPr/>
        </p:nvSpPr>
        <p:spPr>
          <a:xfrm rot="1721471">
            <a:off x="5982374" y="5376235"/>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9F2D696-12F2-2336-9494-2DF32C201241}"/>
              </a:ext>
            </a:extLst>
          </p:cNvPr>
          <p:cNvSpPr/>
          <p:nvPr/>
        </p:nvSpPr>
        <p:spPr>
          <a:xfrm rot="1721471">
            <a:off x="5144174" y="5909637"/>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1FEF2C5-D130-1465-1ECF-D879566AD8F3}"/>
              </a:ext>
            </a:extLst>
          </p:cNvPr>
          <p:cNvSpPr/>
          <p:nvPr/>
        </p:nvSpPr>
        <p:spPr>
          <a:xfrm rot="1721471">
            <a:off x="5982374" y="6007583"/>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3338DC-EAB6-A2F7-447B-F7B5C455061D}"/>
              </a:ext>
            </a:extLst>
          </p:cNvPr>
          <p:cNvSpPr/>
          <p:nvPr/>
        </p:nvSpPr>
        <p:spPr>
          <a:xfrm rot="1721471">
            <a:off x="6820574" y="6290638"/>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86C3E46-C410-983B-DA72-F5AC5DBFF938}"/>
              </a:ext>
            </a:extLst>
          </p:cNvPr>
          <p:cNvSpPr/>
          <p:nvPr/>
        </p:nvSpPr>
        <p:spPr>
          <a:xfrm rot="1721471">
            <a:off x="6896774" y="5604837"/>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02AFD00-4062-30ED-7E79-21A8A0023746}"/>
              </a:ext>
            </a:extLst>
          </p:cNvPr>
          <p:cNvSpPr/>
          <p:nvPr/>
        </p:nvSpPr>
        <p:spPr>
          <a:xfrm rot="1721471">
            <a:off x="7326747" y="4902683"/>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96B5982-0915-759B-A751-BBD46FFA5C11}"/>
              </a:ext>
            </a:extLst>
          </p:cNvPr>
          <p:cNvSpPr/>
          <p:nvPr/>
        </p:nvSpPr>
        <p:spPr>
          <a:xfrm rot="1721471">
            <a:off x="7811175" y="6062035"/>
            <a:ext cx="152400" cy="152400"/>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6FFB1DF-F89A-597F-9251-DE463E20BA1C}"/>
              </a:ext>
            </a:extLst>
          </p:cNvPr>
          <p:cNvSpPr/>
          <p:nvPr/>
        </p:nvSpPr>
        <p:spPr>
          <a:xfrm>
            <a:off x="2602347" y="1615210"/>
            <a:ext cx="3352800" cy="2743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6900FA4-71DC-C34B-5875-2FFDE4822E42}"/>
              </a:ext>
            </a:extLst>
          </p:cNvPr>
          <p:cNvSpPr/>
          <p:nvPr/>
        </p:nvSpPr>
        <p:spPr>
          <a:xfrm>
            <a:off x="6259947" y="1462810"/>
            <a:ext cx="3429000" cy="2819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7C37B99-434E-D2DF-DBB7-E222D244A1C0}"/>
              </a:ext>
            </a:extLst>
          </p:cNvPr>
          <p:cNvSpPr/>
          <p:nvPr/>
        </p:nvSpPr>
        <p:spPr>
          <a:xfrm>
            <a:off x="4659747" y="4282210"/>
            <a:ext cx="3810000" cy="2362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FDE73FB-F188-8621-261D-ADAE6B9EE39C}"/>
              </a:ext>
            </a:extLst>
          </p:cNvPr>
          <p:cNvSpPr/>
          <p:nvPr/>
        </p:nvSpPr>
        <p:spPr bwMode="auto">
          <a:xfrm>
            <a:off x="1687947" y="1996210"/>
            <a:ext cx="1321707" cy="503297"/>
          </a:xfrm>
          <a:prstGeom prst="rect">
            <a:avLst/>
          </a:prstGeom>
          <a:solidFill>
            <a:srgbClr val="F8CA41"/>
          </a:solidFill>
          <a:ln w="9525" cap="flat" cmpd="sng" algn="ctr">
            <a:solidFill>
              <a:srgbClr val="000000"/>
            </a:solidFill>
            <a:prstDash val="solid"/>
            <a:round/>
            <a:headEnd type="none" w="med" len="med"/>
            <a:tailEnd type="none" w="med" len="med"/>
          </a:ln>
          <a:effectLst>
            <a:outerShdw blurRad="152400" dist="1524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Tx/>
              <a:buSzTx/>
              <a:buFontTx/>
              <a:buNone/>
              <a:tabLst/>
            </a:pPr>
            <a:r>
              <a:rPr lang="en-US" sz="2000" b="1" dirty="0">
                <a:latin typeface="Arial Narrow" panose="020B0606020202030204" pitchFamily="34" charset="0"/>
              </a:rPr>
              <a:t>Sample 1</a:t>
            </a:r>
            <a:endParaRPr kumimoji="0" lang="en-US" sz="2000" b="1" strike="noStrike" cap="none" normalizeH="0" baseline="0" dirty="0">
              <a:ln>
                <a:noFill/>
              </a:ln>
              <a:effectLst/>
              <a:latin typeface="Arial Narrow" panose="020B0606020202030204" pitchFamily="34" charset="0"/>
            </a:endParaRPr>
          </a:p>
        </p:txBody>
      </p:sp>
      <p:sp>
        <p:nvSpPr>
          <p:cNvPr id="60" name="Rectangle 59">
            <a:extLst>
              <a:ext uri="{FF2B5EF4-FFF2-40B4-BE49-F238E27FC236}">
                <a16:creationId xmlns:a16="http://schemas.microsoft.com/office/drawing/2014/main" id="{05E239B1-23F4-4A02-2B91-C25B37C3AB45}"/>
              </a:ext>
            </a:extLst>
          </p:cNvPr>
          <p:cNvSpPr/>
          <p:nvPr/>
        </p:nvSpPr>
        <p:spPr bwMode="auto">
          <a:xfrm>
            <a:off x="9155547" y="1843810"/>
            <a:ext cx="1321707" cy="503297"/>
          </a:xfrm>
          <a:prstGeom prst="rect">
            <a:avLst/>
          </a:prstGeom>
          <a:solidFill>
            <a:srgbClr val="F8CA41"/>
          </a:solidFill>
          <a:ln w="9525" cap="flat" cmpd="sng" algn="ctr">
            <a:solidFill>
              <a:srgbClr val="000000"/>
            </a:solidFill>
            <a:prstDash val="solid"/>
            <a:round/>
            <a:headEnd type="none" w="med" len="med"/>
            <a:tailEnd type="none" w="med" len="med"/>
          </a:ln>
          <a:effectLst>
            <a:outerShdw blurRad="152400" dist="1524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Tx/>
              <a:buSzTx/>
              <a:buFontTx/>
              <a:buNone/>
              <a:tabLst/>
            </a:pPr>
            <a:r>
              <a:rPr lang="en-US" sz="2000" b="1" dirty="0">
                <a:latin typeface="Arial Narrow" panose="020B0606020202030204" pitchFamily="34" charset="0"/>
              </a:rPr>
              <a:t>Sample 2</a:t>
            </a:r>
            <a:endParaRPr kumimoji="0" lang="en-US" sz="2000" b="1" strike="noStrike" cap="none" normalizeH="0" baseline="0" dirty="0">
              <a:ln>
                <a:noFill/>
              </a:ln>
              <a:effectLst/>
              <a:latin typeface="Arial Narrow" panose="020B0606020202030204" pitchFamily="34" charset="0"/>
            </a:endParaRPr>
          </a:p>
        </p:txBody>
      </p:sp>
      <p:sp>
        <p:nvSpPr>
          <p:cNvPr id="61" name="Rectangle 60">
            <a:extLst>
              <a:ext uri="{FF2B5EF4-FFF2-40B4-BE49-F238E27FC236}">
                <a16:creationId xmlns:a16="http://schemas.microsoft.com/office/drawing/2014/main" id="{897F8ADE-A6C2-4BC6-FB2C-05E8E91134EB}"/>
              </a:ext>
            </a:extLst>
          </p:cNvPr>
          <p:cNvSpPr/>
          <p:nvPr/>
        </p:nvSpPr>
        <p:spPr bwMode="auto">
          <a:xfrm>
            <a:off x="8088747" y="4891810"/>
            <a:ext cx="1321707" cy="503297"/>
          </a:xfrm>
          <a:prstGeom prst="rect">
            <a:avLst/>
          </a:prstGeom>
          <a:solidFill>
            <a:srgbClr val="F8CA41"/>
          </a:solidFill>
          <a:ln w="9525" cap="flat" cmpd="sng" algn="ctr">
            <a:solidFill>
              <a:srgbClr val="000000"/>
            </a:solidFill>
            <a:prstDash val="solid"/>
            <a:round/>
            <a:headEnd type="none" w="med" len="med"/>
            <a:tailEnd type="none" w="med" len="med"/>
          </a:ln>
          <a:effectLst>
            <a:outerShdw blurRad="152400" dist="152400" dir="8100000" algn="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ts val="600"/>
              </a:spcBef>
              <a:spcAft>
                <a:spcPct val="0"/>
              </a:spcAft>
              <a:buClrTx/>
              <a:buSzTx/>
              <a:buFontTx/>
              <a:buNone/>
              <a:tabLst/>
            </a:pPr>
            <a:r>
              <a:rPr lang="en-US" sz="2000" b="1" dirty="0">
                <a:latin typeface="Arial Narrow" panose="020B0606020202030204" pitchFamily="34" charset="0"/>
              </a:rPr>
              <a:t>Sample 3</a:t>
            </a:r>
            <a:endParaRPr kumimoji="0" lang="en-US" sz="2000" b="1" strike="noStrike" cap="none" normalizeH="0" baseline="0" dirty="0">
              <a:ln>
                <a:noFill/>
              </a:ln>
              <a:effectLst/>
              <a:latin typeface="Arial Narrow" panose="020B0606020202030204" pitchFamily="34" charset="0"/>
            </a:endParaRPr>
          </a:p>
        </p:txBody>
      </p:sp>
    </p:spTree>
    <p:extLst>
      <p:ext uri="{BB962C8B-B14F-4D97-AF65-F5344CB8AC3E}">
        <p14:creationId xmlns:p14="http://schemas.microsoft.com/office/powerpoint/2010/main" val="34414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329E-60D7-0BAD-E952-56DAE39126A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468E48-A742-7EAE-2A97-7B868DBD5EF5}"/>
              </a:ext>
            </a:extLst>
          </p:cNvPr>
          <p:cNvSpPr>
            <a:spLocks noGrp="1"/>
          </p:cNvSpPr>
          <p:nvPr>
            <p:ph idx="1"/>
          </p:nvPr>
        </p:nvSpPr>
        <p:spPr>
          <a:xfrm>
            <a:off x="520390" y="1913455"/>
            <a:ext cx="11143786" cy="4825673"/>
          </a:xfrm>
        </p:spPr>
        <p:txBody>
          <a:bodyPr/>
          <a:lstStyle/>
          <a:p>
            <a:r>
              <a:rPr lang="en-US" dirty="0"/>
              <a:t>Samples represent no more than 10-15 acres</a:t>
            </a:r>
          </a:p>
          <a:p>
            <a:r>
              <a:rPr lang="en-US" dirty="0"/>
              <a:t>20-ish samples are mixed together to produce one sample</a:t>
            </a:r>
          </a:p>
        </p:txBody>
      </p:sp>
      <p:sp>
        <p:nvSpPr>
          <p:cNvPr id="3" name="Title 2">
            <a:extLst>
              <a:ext uri="{FF2B5EF4-FFF2-40B4-BE49-F238E27FC236}">
                <a16:creationId xmlns:a16="http://schemas.microsoft.com/office/drawing/2014/main" id="{B16E12A8-45F0-4591-3729-450CB5248B45}"/>
              </a:ext>
            </a:extLst>
          </p:cNvPr>
          <p:cNvSpPr>
            <a:spLocks noGrp="1"/>
          </p:cNvSpPr>
          <p:nvPr>
            <p:ph type="title"/>
          </p:nvPr>
        </p:nvSpPr>
        <p:spPr/>
        <p:txBody>
          <a:bodyPr/>
          <a:lstStyle/>
          <a:p>
            <a:r>
              <a:rPr lang="en-US" dirty="0"/>
              <a:t>Zone Sampling  </a:t>
            </a:r>
          </a:p>
        </p:txBody>
      </p:sp>
      <p:sp>
        <p:nvSpPr>
          <p:cNvPr id="4" name="Content Placeholder 1">
            <a:extLst>
              <a:ext uri="{FF2B5EF4-FFF2-40B4-BE49-F238E27FC236}">
                <a16:creationId xmlns:a16="http://schemas.microsoft.com/office/drawing/2014/main" id="{8FCCBA4D-C973-C699-01B2-5B3FC22431CC}"/>
              </a:ext>
            </a:extLst>
          </p:cNvPr>
          <p:cNvSpPr txBox="1">
            <a:spLocks/>
          </p:cNvSpPr>
          <p:nvPr/>
        </p:nvSpPr>
        <p:spPr>
          <a:xfrm>
            <a:off x="6092283" y="4520721"/>
            <a:ext cx="5748735"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Disadvantages</a:t>
            </a:r>
          </a:p>
          <a:p>
            <a:pPr lvl="1"/>
            <a:r>
              <a:rPr lang="en-US" dirty="0"/>
              <a:t>Typically requires some additional information on the field (yield maps, soil type maps, etc.)</a:t>
            </a:r>
          </a:p>
        </p:txBody>
      </p:sp>
      <p:sp>
        <p:nvSpPr>
          <p:cNvPr id="5" name="Content Placeholder 1">
            <a:extLst>
              <a:ext uri="{FF2B5EF4-FFF2-40B4-BE49-F238E27FC236}">
                <a16:creationId xmlns:a16="http://schemas.microsoft.com/office/drawing/2014/main" id="{2441A38D-E4B4-82C3-2B4A-EDD87FC3EA50}"/>
              </a:ext>
            </a:extLst>
          </p:cNvPr>
          <p:cNvSpPr txBox="1">
            <a:spLocks/>
          </p:cNvSpPr>
          <p:nvPr/>
        </p:nvSpPr>
        <p:spPr>
          <a:xfrm>
            <a:off x="825190" y="4520721"/>
            <a:ext cx="5090251"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Advantages</a:t>
            </a:r>
          </a:p>
          <a:p>
            <a:pPr lvl="1"/>
            <a:r>
              <a:rPr lang="en-US" dirty="0"/>
              <a:t>Provides a better assessment of variability than random sampling </a:t>
            </a:r>
          </a:p>
          <a:p>
            <a:pPr lvl="1"/>
            <a:r>
              <a:rPr lang="en-US" dirty="0"/>
              <a:t>Cost effective   </a:t>
            </a:r>
          </a:p>
        </p:txBody>
      </p:sp>
    </p:spTree>
    <p:extLst>
      <p:ext uri="{BB962C8B-B14F-4D97-AF65-F5344CB8AC3E}">
        <p14:creationId xmlns:p14="http://schemas.microsoft.com/office/powerpoint/2010/main" val="201199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9E900-99B2-5D14-F01F-B9AEC795CC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D98F08-9C54-1D26-3FDF-CBA7F670CC1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4B7E90E-04A0-A396-B708-7F0141A9CF15}"/>
              </a:ext>
            </a:extLst>
          </p:cNvPr>
          <p:cNvPicPr>
            <a:picLocks noChangeAspect="1"/>
          </p:cNvPicPr>
          <p:nvPr/>
        </p:nvPicPr>
        <p:blipFill>
          <a:blip r:embed="rId3"/>
          <a:srcRect r="66162" b="17065"/>
          <a:stretch/>
        </p:blipFill>
        <p:spPr>
          <a:xfrm>
            <a:off x="8666711" y="1436569"/>
            <a:ext cx="2516727" cy="5370492"/>
          </a:xfrm>
          <a:prstGeom prst="rect">
            <a:avLst/>
          </a:prstGeom>
        </p:spPr>
      </p:pic>
      <p:pic>
        <p:nvPicPr>
          <p:cNvPr id="6" name="Picture 5">
            <a:extLst>
              <a:ext uri="{FF2B5EF4-FFF2-40B4-BE49-F238E27FC236}">
                <a16:creationId xmlns:a16="http://schemas.microsoft.com/office/drawing/2014/main" id="{A096CC23-121E-DA15-BE1D-136E911B5E06}"/>
              </a:ext>
            </a:extLst>
          </p:cNvPr>
          <p:cNvPicPr>
            <a:picLocks noChangeAspect="1"/>
          </p:cNvPicPr>
          <p:nvPr/>
        </p:nvPicPr>
        <p:blipFill>
          <a:blip r:embed="rId3"/>
          <a:srcRect t="82145" r="66162"/>
          <a:stretch/>
        </p:blipFill>
        <p:spPr>
          <a:xfrm>
            <a:off x="5108911" y="1436569"/>
            <a:ext cx="3337293" cy="1533236"/>
          </a:xfrm>
          <a:prstGeom prst="rect">
            <a:avLst/>
          </a:prstGeom>
        </p:spPr>
      </p:pic>
      <p:pic>
        <p:nvPicPr>
          <p:cNvPr id="7" name="Picture 6">
            <a:extLst>
              <a:ext uri="{FF2B5EF4-FFF2-40B4-BE49-F238E27FC236}">
                <a16:creationId xmlns:a16="http://schemas.microsoft.com/office/drawing/2014/main" id="{96511D28-2B7E-3284-F92D-EFD925F2963D}"/>
              </a:ext>
            </a:extLst>
          </p:cNvPr>
          <p:cNvPicPr>
            <a:picLocks noChangeAspect="1"/>
          </p:cNvPicPr>
          <p:nvPr/>
        </p:nvPicPr>
        <p:blipFill>
          <a:blip r:embed="rId4"/>
          <a:stretch>
            <a:fillRect/>
          </a:stretch>
        </p:blipFill>
        <p:spPr>
          <a:xfrm>
            <a:off x="407554" y="3324321"/>
            <a:ext cx="6552045" cy="3166822"/>
          </a:xfrm>
          <a:prstGeom prst="rect">
            <a:avLst/>
          </a:prstGeom>
        </p:spPr>
      </p:pic>
    </p:spTree>
    <p:extLst>
      <p:ext uri="{BB962C8B-B14F-4D97-AF65-F5344CB8AC3E}">
        <p14:creationId xmlns:p14="http://schemas.microsoft.com/office/powerpoint/2010/main" val="845889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DE85-686B-C718-678C-21BDA1907E9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453563-1A24-A27A-C60C-B20215280F32}"/>
              </a:ext>
            </a:extLst>
          </p:cNvPr>
          <p:cNvSpPr>
            <a:spLocks noGrp="1"/>
          </p:cNvSpPr>
          <p:nvPr>
            <p:ph idx="1"/>
          </p:nvPr>
        </p:nvSpPr>
        <p:spPr/>
        <p:txBody>
          <a:bodyPr/>
          <a:lstStyle/>
          <a:p>
            <a:r>
              <a:rPr lang="en-US" dirty="0"/>
              <a:t>Field is divided into equal areas </a:t>
            </a:r>
          </a:p>
          <a:p>
            <a:pPr lvl="1"/>
            <a:r>
              <a:rPr lang="en-US" dirty="0"/>
              <a:t>Generally 330ft x 330ft (2.5 acres) </a:t>
            </a:r>
          </a:p>
          <a:p>
            <a:r>
              <a:rPr lang="en-US" dirty="0"/>
              <a:t>10 samples from each grid cell are mixed together to make one composite sample </a:t>
            </a:r>
          </a:p>
        </p:txBody>
      </p:sp>
      <p:sp>
        <p:nvSpPr>
          <p:cNvPr id="3" name="Title 2">
            <a:extLst>
              <a:ext uri="{FF2B5EF4-FFF2-40B4-BE49-F238E27FC236}">
                <a16:creationId xmlns:a16="http://schemas.microsoft.com/office/drawing/2014/main" id="{67C784FE-362B-760E-4E8B-107943DF55FB}"/>
              </a:ext>
            </a:extLst>
          </p:cNvPr>
          <p:cNvSpPr>
            <a:spLocks noGrp="1"/>
          </p:cNvSpPr>
          <p:nvPr>
            <p:ph type="title"/>
          </p:nvPr>
        </p:nvSpPr>
        <p:spPr/>
        <p:txBody>
          <a:bodyPr/>
          <a:lstStyle/>
          <a:p>
            <a:r>
              <a:rPr lang="en-US" dirty="0"/>
              <a:t>Grid Sampling </a:t>
            </a:r>
          </a:p>
        </p:txBody>
      </p:sp>
      <p:sp>
        <p:nvSpPr>
          <p:cNvPr id="4" name="Content Placeholder 1">
            <a:extLst>
              <a:ext uri="{FF2B5EF4-FFF2-40B4-BE49-F238E27FC236}">
                <a16:creationId xmlns:a16="http://schemas.microsoft.com/office/drawing/2014/main" id="{BFBC5EA8-D111-F2C8-DB48-9BE2833DE6A8}"/>
              </a:ext>
            </a:extLst>
          </p:cNvPr>
          <p:cNvSpPr txBox="1">
            <a:spLocks/>
          </p:cNvSpPr>
          <p:nvPr/>
        </p:nvSpPr>
        <p:spPr>
          <a:xfrm>
            <a:off x="6092283" y="3882044"/>
            <a:ext cx="5748735"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Disadvantages</a:t>
            </a:r>
          </a:p>
          <a:p>
            <a:pPr lvl="1"/>
            <a:r>
              <a:rPr lang="en-US" dirty="0"/>
              <a:t>Expensive! </a:t>
            </a:r>
          </a:p>
        </p:txBody>
      </p:sp>
      <p:sp>
        <p:nvSpPr>
          <p:cNvPr id="5" name="Content Placeholder 1">
            <a:extLst>
              <a:ext uri="{FF2B5EF4-FFF2-40B4-BE49-F238E27FC236}">
                <a16:creationId xmlns:a16="http://schemas.microsoft.com/office/drawing/2014/main" id="{9DCF04B7-AAA2-EFCB-CCE4-F666F6E388AC}"/>
              </a:ext>
            </a:extLst>
          </p:cNvPr>
          <p:cNvSpPr txBox="1">
            <a:spLocks/>
          </p:cNvSpPr>
          <p:nvPr/>
        </p:nvSpPr>
        <p:spPr>
          <a:xfrm>
            <a:off x="825190" y="3882044"/>
            <a:ext cx="5090251" cy="3002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Advantages</a:t>
            </a:r>
          </a:p>
          <a:p>
            <a:pPr lvl="1"/>
            <a:r>
              <a:rPr lang="en-US" dirty="0"/>
              <a:t>Provides an excellent assessment of variability</a:t>
            </a:r>
          </a:p>
          <a:p>
            <a:pPr lvl="1"/>
            <a:r>
              <a:rPr lang="en-US" dirty="0"/>
              <a:t>Can support variable rate fertilizer application    </a:t>
            </a:r>
          </a:p>
        </p:txBody>
      </p:sp>
    </p:spTree>
    <p:extLst>
      <p:ext uri="{BB962C8B-B14F-4D97-AF65-F5344CB8AC3E}">
        <p14:creationId xmlns:p14="http://schemas.microsoft.com/office/powerpoint/2010/main" val="269370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55983-5CF0-13B9-4E5C-E76CC593DF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F16AC-F9EE-19B6-503E-6F0660DE2E5D}"/>
              </a:ext>
            </a:extLst>
          </p:cNvPr>
          <p:cNvSpPr>
            <a:spLocks noGrp="1"/>
          </p:cNvSpPr>
          <p:nvPr>
            <p:ph type="title"/>
          </p:nvPr>
        </p:nvSpPr>
        <p:spPr/>
        <p:txBody>
          <a:bodyPr/>
          <a:lstStyle/>
          <a:p>
            <a:r>
              <a:rPr lang="en-US" dirty="0"/>
              <a:t>Grid Sampling </a:t>
            </a:r>
          </a:p>
        </p:txBody>
      </p:sp>
      <p:pic>
        <p:nvPicPr>
          <p:cNvPr id="2" name="Picture 1">
            <a:extLst>
              <a:ext uri="{FF2B5EF4-FFF2-40B4-BE49-F238E27FC236}">
                <a16:creationId xmlns:a16="http://schemas.microsoft.com/office/drawing/2014/main" id="{095AB295-8785-13B5-E06F-D01B22717E70}"/>
              </a:ext>
            </a:extLst>
          </p:cNvPr>
          <p:cNvPicPr>
            <a:picLocks noChangeAspect="1"/>
          </p:cNvPicPr>
          <p:nvPr/>
        </p:nvPicPr>
        <p:blipFill>
          <a:blip r:embed="rId3"/>
          <a:stretch>
            <a:fillRect/>
          </a:stretch>
        </p:blipFill>
        <p:spPr>
          <a:xfrm>
            <a:off x="1704108" y="1377667"/>
            <a:ext cx="8881864" cy="5361461"/>
          </a:xfrm>
          <a:prstGeom prst="rect">
            <a:avLst/>
          </a:prstGeom>
        </p:spPr>
      </p:pic>
    </p:spTree>
    <p:extLst>
      <p:ext uri="{BB962C8B-B14F-4D97-AF65-F5344CB8AC3E}">
        <p14:creationId xmlns:p14="http://schemas.microsoft.com/office/powerpoint/2010/main" val="98975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C8164410CFA40B897CE33A764EB42" ma:contentTypeVersion="18" ma:contentTypeDescription="Create a new document." ma:contentTypeScope="" ma:versionID="06e6d6caa5ac6d3ed9a0b12de7f718e2">
  <xsd:schema xmlns:xsd="http://www.w3.org/2001/XMLSchema" xmlns:xs="http://www.w3.org/2001/XMLSchema" xmlns:p="http://schemas.microsoft.com/office/2006/metadata/properties" xmlns:ns3="7c2ce5dc-0942-45c6-a21f-73e554a2b2f6" xmlns:ns4="be2f4ae2-5da5-4798-96b7-82c2f710c2f6" targetNamespace="http://schemas.microsoft.com/office/2006/metadata/properties" ma:root="true" ma:fieldsID="0084734eb26e5672b17c58dc873f4b61" ns3:_="" ns4:_="">
    <xsd:import namespace="7c2ce5dc-0942-45c6-a21f-73e554a2b2f6"/>
    <xsd:import namespace="be2f4ae2-5da5-4798-96b7-82c2f710c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ce5dc-0942-45c6-a21f-73e554a2b2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2f4ae2-5da5-4798-96b7-82c2f710c2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c2ce5dc-0942-45c6-a21f-73e554a2b2f6" xsi:nil="true"/>
  </documentManagement>
</p:properties>
</file>

<file path=customXml/itemProps1.xml><?xml version="1.0" encoding="utf-8"?>
<ds:datastoreItem xmlns:ds="http://schemas.openxmlformats.org/officeDocument/2006/customXml" ds:itemID="{C0559FF3-7E50-4BB1-BC41-8DDC5DFFD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ce5dc-0942-45c6-a21f-73e554a2b2f6"/>
    <ds:schemaRef ds:uri="be2f4ae2-5da5-4798-96b7-82c2f710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85CCE6-D864-4AEC-B768-FB5CD28BA193}">
  <ds:schemaRefs>
    <ds:schemaRef ds:uri="http://schemas.microsoft.com/sharepoint/v3/contenttype/forms"/>
  </ds:schemaRefs>
</ds:datastoreItem>
</file>

<file path=customXml/itemProps3.xml><?xml version="1.0" encoding="utf-8"?>
<ds:datastoreItem xmlns:ds="http://schemas.openxmlformats.org/officeDocument/2006/customXml" ds:itemID="{AFB498EE-D5BD-40A0-BC8D-2CA1E96E9108}">
  <ds:schemaRef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7c2ce5dc-0942-45c6-a21f-73e554a2b2f6"/>
    <ds:schemaRef ds:uri="http://purl.org/dc/terms/"/>
    <ds:schemaRef ds:uri="be2f4ae2-5da5-4798-96b7-82c2f710c2f6"/>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17912</TotalTime>
  <Words>2186</Words>
  <Application>Microsoft Office PowerPoint</Application>
  <PresentationFormat>Widescreen</PresentationFormat>
  <Paragraphs>96</Paragraphs>
  <Slides>11</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Arial Narrow</vt:lpstr>
      <vt:lpstr>Calibri</vt:lpstr>
      <vt:lpstr>Helvetica</vt:lpstr>
      <vt:lpstr>Univers</vt:lpstr>
      <vt:lpstr>Wingdings</vt:lpstr>
      <vt:lpstr>Office Theme</vt:lpstr>
      <vt:lpstr>Module 1: Lesson 1 – Soil Sampling Methods </vt:lpstr>
      <vt:lpstr>What is Soil Sampling?  </vt:lpstr>
      <vt:lpstr>Soil Sampling Equipment</vt:lpstr>
      <vt:lpstr>Random Sampling </vt:lpstr>
      <vt:lpstr>PowerPoint Presentation</vt:lpstr>
      <vt:lpstr>Zone Sampling  </vt:lpstr>
      <vt:lpstr>PowerPoint Presentation</vt:lpstr>
      <vt:lpstr>Grid Sampling </vt:lpstr>
      <vt:lpstr>Grid Sampling </vt:lpstr>
      <vt:lpstr>Grid vs. Zone Soil Sampling</vt:lpstr>
      <vt:lpstr>Soil Sample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Tillirson</dc:creator>
  <cp:lastModifiedBy>Groe, Katelyn H [A&amp;BE]</cp:lastModifiedBy>
  <cp:revision>185</cp:revision>
  <cp:lastPrinted>2023-04-10T21:23:49Z</cp:lastPrinted>
  <dcterms:created xsi:type="dcterms:W3CDTF">2021-10-26T20:51:56Z</dcterms:created>
  <dcterms:modified xsi:type="dcterms:W3CDTF">2025-03-10T16:53:44Z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0x01010013FC8164410CFA40B897CE33A764EB42</vt:lpwstr>
  </property>
</Properties>
</file>